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60" r:id="rId5"/>
    <p:sldId id="261" r:id="rId6"/>
    <p:sldId id="259" r:id="rId7"/>
    <p:sldId id="263" r:id="rId8"/>
    <p:sldId id="305" r:id="rId9"/>
    <p:sldId id="264" r:id="rId10"/>
    <p:sldId id="266" r:id="rId11"/>
    <p:sldId id="267" r:id="rId12"/>
    <p:sldId id="277" r:id="rId13"/>
    <p:sldId id="278" r:id="rId14"/>
    <p:sldId id="316" r:id="rId15"/>
    <p:sldId id="317" r:id="rId16"/>
    <p:sldId id="318" r:id="rId17"/>
    <p:sldId id="319" r:id="rId18"/>
    <p:sldId id="265" r:id="rId19"/>
    <p:sldId id="276" r:id="rId20"/>
    <p:sldId id="320" r:id="rId21"/>
    <p:sldId id="268" r:id="rId22"/>
    <p:sldId id="269" r:id="rId23"/>
    <p:sldId id="275" r:id="rId24"/>
    <p:sldId id="274" r:id="rId25"/>
    <p:sldId id="313" r:id="rId26"/>
    <p:sldId id="314" r:id="rId27"/>
    <p:sldId id="315" r:id="rId28"/>
    <p:sldId id="270" r:id="rId29"/>
    <p:sldId id="279" r:id="rId30"/>
    <p:sldId id="282" r:id="rId31"/>
    <p:sldId id="322" r:id="rId32"/>
    <p:sldId id="283" r:id="rId33"/>
    <p:sldId id="286" r:id="rId34"/>
    <p:sldId id="285" r:id="rId35"/>
    <p:sldId id="293" r:id="rId36"/>
    <p:sldId id="291" r:id="rId37"/>
    <p:sldId id="292" r:id="rId38"/>
    <p:sldId id="298" r:id="rId39"/>
    <p:sldId id="299" r:id="rId40"/>
    <p:sldId id="300" r:id="rId41"/>
    <p:sldId id="301" r:id="rId42"/>
    <p:sldId id="302" r:id="rId43"/>
    <p:sldId id="306" r:id="rId44"/>
    <p:sldId id="310" r:id="rId45"/>
    <p:sldId id="311" r:id="rId46"/>
    <p:sldId id="307" r:id="rId47"/>
    <p:sldId id="308" r:id="rId48"/>
    <p:sldId id="312" r:id="rId49"/>
    <p:sldId id="321" r:id="rId50"/>
    <p:sldId id="323" r:id="rId51"/>
    <p:sldId id="324" r:id="rId52"/>
    <p:sldId id="325" r:id="rId53"/>
    <p:sldId id="326" r:id="rId54"/>
    <p:sldId id="327" r:id="rId55"/>
    <p:sldId id="328" r:id="rId56"/>
    <p:sldId id="329" r:id="rId57"/>
    <p:sldId id="330" r:id="rId58"/>
    <p:sldId id="331" r:id="rId59"/>
    <p:sldId id="284" r:id="rId60"/>
    <p:sldId id="332" r:id="rId61"/>
    <p:sldId id="280" r:id="rId62"/>
    <p:sldId id="333" r:id="rId63"/>
    <p:sldId id="336" r:id="rId64"/>
    <p:sldId id="337" r:id="rId65"/>
    <p:sldId id="334" r:id="rId66"/>
    <p:sldId id="335" r:id="rId67"/>
    <p:sldId id="338" r:id="rId68"/>
    <p:sldId id="340" r:id="rId69"/>
    <p:sldId id="339" r:id="rId70"/>
    <p:sldId id="287" r:id="rId71"/>
    <p:sldId id="341" r:id="rId72"/>
    <p:sldId id="295" r:id="rId73"/>
    <p:sldId id="296" r:id="rId74"/>
    <p:sldId id="342" r:id="rId75"/>
    <p:sldId id="297" r:id="rId76"/>
    <p:sldId id="343" r:id="rId77"/>
    <p:sldId id="294" r:id="rId78"/>
    <p:sldId id="289" r:id="rId79"/>
    <p:sldId id="290" r:id="rId80"/>
    <p:sldId id="350" r:id="rId81"/>
    <p:sldId id="344" r:id="rId82"/>
    <p:sldId id="345" r:id="rId83"/>
    <p:sldId id="351" r:id="rId84"/>
    <p:sldId id="352" r:id="rId85"/>
    <p:sldId id="353" r:id="rId86"/>
    <p:sldId id="354" r:id="rId87"/>
    <p:sldId id="346" r:id="rId88"/>
    <p:sldId id="348" r:id="rId89"/>
    <p:sldId id="347" r:id="rId90"/>
    <p:sldId id="355" r:id="rId91"/>
    <p:sldId id="356" r:id="rId92"/>
    <p:sldId id="357" r:id="rId93"/>
    <p:sldId id="358" r:id="rId94"/>
    <p:sldId id="359" r:id="rId95"/>
    <p:sldId id="360" r:id="rId96"/>
    <p:sldId id="361" r:id="rId97"/>
    <p:sldId id="364" r:id="rId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EE3760-12C3-4A2F-9513-55154B2C47FF}">
          <p14:sldIdLst>
            <p14:sldId id="256"/>
            <p14:sldId id="257"/>
            <p14:sldId id="262"/>
            <p14:sldId id="260"/>
            <p14:sldId id="261"/>
            <p14:sldId id="259"/>
            <p14:sldId id="263"/>
            <p14:sldId id="305"/>
            <p14:sldId id="264"/>
            <p14:sldId id="266"/>
            <p14:sldId id="267"/>
            <p14:sldId id="277"/>
            <p14:sldId id="278"/>
            <p14:sldId id="316"/>
            <p14:sldId id="317"/>
            <p14:sldId id="318"/>
            <p14:sldId id="319"/>
            <p14:sldId id="265"/>
            <p14:sldId id="276"/>
            <p14:sldId id="320"/>
            <p14:sldId id="268"/>
            <p14:sldId id="269"/>
            <p14:sldId id="275"/>
            <p14:sldId id="274"/>
            <p14:sldId id="313"/>
            <p14:sldId id="314"/>
            <p14:sldId id="315"/>
            <p14:sldId id="270"/>
            <p14:sldId id="279"/>
            <p14:sldId id="282"/>
            <p14:sldId id="322"/>
            <p14:sldId id="283"/>
            <p14:sldId id="286"/>
            <p14:sldId id="285"/>
            <p14:sldId id="293"/>
            <p14:sldId id="291"/>
            <p14:sldId id="292"/>
            <p14:sldId id="298"/>
            <p14:sldId id="299"/>
            <p14:sldId id="300"/>
            <p14:sldId id="301"/>
            <p14:sldId id="302"/>
            <p14:sldId id="306"/>
            <p14:sldId id="310"/>
            <p14:sldId id="311"/>
            <p14:sldId id="307"/>
            <p14:sldId id="308"/>
            <p14:sldId id="312"/>
            <p14:sldId id="321"/>
            <p14:sldId id="323"/>
            <p14:sldId id="324"/>
            <p14:sldId id="325"/>
            <p14:sldId id="326"/>
            <p14:sldId id="327"/>
            <p14:sldId id="328"/>
            <p14:sldId id="329"/>
            <p14:sldId id="330"/>
            <p14:sldId id="331"/>
            <p14:sldId id="284"/>
            <p14:sldId id="332"/>
            <p14:sldId id="280"/>
            <p14:sldId id="333"/>
            <p14:sldId id="336"/>
            <p14:sldId id="337"/>
            <p14:sldId id="334"/>
            <p14:sldId id="335"/>
            <p14:sldId id="338"/>
            <p14:sldId id="340"/>
            <p14:sldId id="339"/>
            <p14:sldId id="287"/>
            <p14:sldId id="341"/>
            <p14:sldId id="295"/>
            <p14:sldId id="296"/>
            <p14:sldId id="342"/>
            <p14:sldId id="297"/>
            <p14:sldId id="343"/>
            <p14:sldId id="294"/>
            <p14:sldId id="289"/>
            <p14:sldId id="290"/>
            <p14:sldId id="350"/>
            <p14:sldId id="344"/>
            <p14:sldId id="345"/>
            <p14:sldId id="351"/>
            <p14:sldId id="352"/>
            <p14:sldId id="353"/>
            <p14:sldId id="354"/>
            <p14:sldId id="346"/>
            <p14:sldId id="348"/>
            <p14:sldId id="347"/>
            <p14:sldId id="355"/>
            <p14:sldId id="356"/>
            <p14:sldId id="357"/>
            <p14:sldId id="358"/>
            <p14:sldId id="359"/>
            <p14:sldId id="360"/>
            <p14:sldId id="361"/>
            <p14:sldId id="3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3283B-8632-440E-862C-C6E2CA2B4C78}" type="doc">
      <dgm:prSet loTypeId="urn:microsoft.com/office/officeart/2005/8/layout/chevron1" loCatId="process" qsTypeId="urn:microsoft.com/office/officeart/2005/8/quickstyle/simple1" qsCatId="simple" csTypeId="urn:microsoft.com/office/officeart/2005/8/colors/accent1_2" csCatId="accent1" phldr="1"/>
      <dgm:spPr/>
    </dgm:pt>
    <dgm:pt modelId="{7429DD56-4B7B-4E40-B48C-2CA857530D33}">
      <dgm:prSet phldrT="[Text]" custT="1"/>
      <dgm:spPr/>
      <dgm:t>
        <a:bodyPr/>
        <a:lstStyle/>
        <a:p>
          <a:pPr rtl="1"/>
          <a:r>
            <a:rPr lang="fa-IR" sz="1500" b="1" dirty="0" smtClean="0">
              <a:solidFill>
                <a:srgbClr val="002060"/>
              </a:solidFill>
              <a:cs typeface="B Nazanin" panose="00000400000000000000" pitchFamily="2" charset="-78"/>
            </a:rPr>
            <a:t>1- بررسی کیفیت علمی: </a:t>
          </a:r>
          <a:r>
            <a:rPr lang="fa-IR" sz="1500" dirty="0" smtClean="0">
              <a:solidFill>
                <a:srgbClr val="002060"/>
              </a:solidFill>
              <a:cs typeface="B Nazanin" panose="00000400000000000000" pitchFamily="2" charset="-78"/>
            </a:rPr>
            <a:t>مقالات باید از بار علمی بالایی برخوردار باشند و به داوری دقیق و استاندارد پایبند باشند.</a:t>
          </a:r>
          <a:endParaRPr lang="fa-IR" sz="1500" dirty="0">
            <a:solidFill>
              <a:srgbClr val="002060"/>
            </a:solidFill>
            <a:cs typeface="B Nazanin" panose="00000400000000000000" pitchFamily="2" charset="-78"/>
          </a:endParaRPr>
        </a:p>
      </dgm:t>
    </dgm:pt>
    <dgm:pt modelId="{842C2C0D-DD91-4676-BDC7-32702A3776C0}" type="parTrans" cxnId="{49601A6D-139A-4742-9D06-20F2E353189A}">
      <dgm:prSet/>
      <dgm:spPr/>
      <dgm:t>
        <a:bodyPr/>
        <a:lstStyle/>
        <a:p>
          <a:pPr rtl="1"/>
          <a:endParaRPr lang="fa-IR"/>
        </a:p>
      </dgm:t>
    </dgm:pt>
    <dgm:pt modelId="{B732DE8F-A2D4-4D1E-9BCD-E08E7B3F4373}" type="sibTrans" cxnId="{49601A6D-139A-4742-9D06-20F2E353189A}">
      <dgm:prSet/>
      <dgm:spPr/>
      <dgm:t>
        <a:bodyPr/>
        <a:lstStyle/>
        <a:p>
          <a:pPr rtl="1"/>
          <a:endParaRPr lang="fa-IR"/>
        </a:p>
      </dgm:t>
    </dgm:pt>
    <dgm:pt modelId="{113F1099-2EAF-4200-A699-8BC8EBEC62E8}">
      <dgm:prSet phldrT="[Text]" custT="1"/>
      <dgm:spPr/>
      <dgm:t>
        <a:bodyPr/>
        <a:lstStyle/>
        <a:p>
          <a:pPr rtl="1"/>
          <a:r>
            <a:rPr lang="fa-IR" sz="1500" b="1" dirty="0" smtClean="0">
              <a:solidFill>
                <a:srgbClr val="002060"/>
              </a:solidFill>
              <a:cs typeface="B Nazanin" panose="00000400000000000000" pitchFamily="2" charset="-78"/>
            </a:rPr>
            <a:t>2- تداوم انتشار: </a:t>
          </a:r>
          <a:r>
            <a:rPr lang="fa-IR" sz="1500" dirty="0" smtClean="0">
              <a:solidFill>
                <a:srgbClr val="002060"/>
              </a:solidFill>
              <a:cs typeface="B Nazanin" panose="00000400000000000000" pitchFamily="2" charset="-78"/>
            </a:rPr>
            <a:t>مجله باید به‌صورت منظم و در بازه‌های زمانی مشخص منتشر شود</a:t>
          </a:r>
          <a:r>
            <a:rPr lang="en-US" sz="1500" dirty="0" smtClean="0">
              <a:solidFill>
                <a:srgbClr val="002060"/>
              </a:solidFill>
              <a:cs typeface="B Nazanin" panose="00000400000000000000" pitchFamily="2" charset="-78"/>
            </a:rPr>
            <a:t>.</a:t>
          </a:r>
          <a:endParaRPr lang="fa-IR" sz="1500" dirty="0">
            <a:solidFill>
              <a:srgbClr val="002060"/>
            </a:solidFill>
            <a:cs typeface="B Nazanin" panose="00000400000000000000" pitchFamily="2" charset="-78"/>
          </a:endParaRPr>
        </a:p>
      </dgm:t>
    </dgm:pt>
    <dgm:pt modelId="{01DC7D50-E678-4A7E-A0A9-AF3C1E43C084}" type="parTrans" cxnId="{D1C2FABB-DA53-402E-AE9B-BBCA592B3215}">
      <dgm:prSet/>
      <dgm:spPr/>
      <dgm:t>
        <a:bodyPr/>
        <a:lstStyle/>
        <a:p>
          <a:pPr rtl="1"/>
          <a:endParaRPr lang="fa-IR"/>
        </a:p>
      </dgm:t>
    </dgm:pt>
    <dgm:pt modelId="{9873B33A-E7AB-4258-A654-12B3CAC59239}" type="sibTrans" cxnId="{D1C2FABB-DA53-402E-AE9B-BBCA592B3215}">
      <dgm:prSet/>
      <dgm:spPr/>
      <dgm:t>
        <a:bodyPr/>
        <a:lstStyle/>
        <a:p>
          <a:pPr rtl="1"/>
          <a:endParaRPr lang="fa-IR"/>
        </a:p>
      </dgm:t>
    </dgm:pt>
    <dgm:pt modelId="{FB6B757F-7FE4-48F3-A96E-7E963A122602}">
      <dgm:prSet phldrT="[Text]" custT="1"/>
      <dgm:spPr/>
      <dgm:t>
        <a:bodyPr/>
        <a:lstStyle/>
        <a:p>
          <a:pPr rtl="1"/>
          <a:r>
            <a:rPr lang="fa-IR" sz="1500" b="1" dirty="0" smtClean="0">
              <a:solidFill>
                <a:srgbClr val="002060"/>
              </a:solidFill>
              <a:cs typeface="B Nazanin" panose="00000400000000000000" pitchFamily="2" charset="-78"/>
            </a:rPr>
            <a:t>3- نمایه‌سازی در پایگاه‌های معتبر: </a:t>
          </a:r>
          <a:r>
            <a:rPr lang="fa-IR" sz="1500" dirty="0" smtClean="0">
              <a:solidFill>
                <a:srgbClr val="002060"/>
              </a:solidFill>
              <a:cs typeface="B Nazanin" panose="00000400000000000000" pitchFamily="2" charset="-78"/>
            </a:rPr>
            <a:t>مجلات باید در پایگاه‌های معتبر علمی مانند</a:t>
          </a:r>
          <a:r>
            <a:rPr lang="en-US" sz="1500" dirty="0" smtClean="0">
              <a:solidFill>
                <a:srgbClr val="002060"/>
              </a:solidFill>
              <a:cs typeface="B Nazanin" panose="00000400000000000000" pitchFamily="2" charset="-78"/>
            </a:rPr>
            <a:t> </a:t>
          </a:r>
          <a:r>
            <a:rPr lang="en-US" sz="1500" dirty="0" smtClean="0">
              <a:solidFill>
                <a:srgbClr val="002060"/>
              </a:solidFill>
              <a:latin typeface="Times New Roman" panose="02020603050405020304" pitchFamily="18" charset="0"/>
              <a:cs typeface="Times New Roman" panose="02020603050405020304" pitchFamily="18" charset="0"/>
            </a:rPr>
            <a:t>Web of Science </a:t>
          </a:r>
          <a:r>
            <a:rPr lang="fa-IR" sz="1500" dirty="0" smtClean="0">
              <a:solidFill>
                <a:srgbClr val="002060"/>
              </a:solidFill>
              <a:latin typeface="Times New Roman" panose="02020603050405020304" pitchFamily="18" charset="0"/>
              <a:cs typeface="Times New Roman" panose="02020603050405020304" pitchFamily="18" charset="0"/>
            </a:rPr>
            <a:t> </a:t>
          </a:r>
          <a:r>
            <a:rPr lang="fa-IR" sz="1500" dirty="0" smtClean="0">
              <a:solidFill>
                <a:srgbClr val="002060"/>
              </a:solidFill>
              <a:cs typeface="B Nazanin" panose="00000400000000000000" pitchFamily="2" charset="-78"/>
            </a:rPr>
            <a:t>نمایه شده باشند</a:t>
          </a:r>
          <a:r>
            <a:rPr lang="en-US" sz="1500" dirty="0" smtClean="0">
              <a:solidFill>
                <a:srgbClr val="002060"/>
              </a:solidFill>
              <a:cs typeface="B Nazanin" panose="00000400000000000000" pitchFamily="2" charset="-78"/>
            </a:rPr>
            <a:t>.</a:t>
          </a:r>
          <a:endParaRPr lang="fa-IR" sz="1500" dirty="0">
            <a:solidFill>
              <a:srgbClr val="002060"/>
            </a:solidFill>
            <a:cs typeface="B Nazanin" panose="00000400000000000000" pitchFamily="2" charset="-78"/>
          </a:endParaRPr>
        </a:p>
      </dgm:t>
    </dgm:pt>
    <dgm:pt modelId="{1B7F0C25-15E3-4F73-A144-8B5064528B4C}" type="parTrans" cxnId="{F9C0D4AB-D54F-4B05-8A27-F65FA1C665A2}">
      <dgm:prSet/>
      <dgm:spPr/>
      <dgm:t>
        <a:bodyPr/>
        <a:lstStyle/>
        <a:p>
          <a:pPr rtl="1"/>
          <a:endParaRPr lang="fa-IR"/>
        </a:p>
      </dgm:t>
    </dgm:pt>
    <dgm:pt modelId="{B0936150-5447-4AA2-9DAD-F10FE06D15B3}" type="sibTrans" cxnId="{F9C0D4AB-D54F-4B05-8A27-F65FA1C665A2}">
      <dgm:prSet/>
      <dgm:spPr/>
      <dgm:t>
        <a:bodyPr/>
        <a:lstStyle/>
        <a:p>
          <a:pPr rtl="1"/>
          <a:endParaRPr lang="fa-IR"/>
        </a:p>
      </dgm:t>
    </dgm:pt>
    <dgm:pt modelId="{F64CEE05-22C8-47CB-9598-41CB2F29FB75}" type="pres">
      <dgm:prSet presAssocID="{7363283B-8632-440E-862C-C6E2CA2B4C78}" presName="Name0" presStyleCnt="0">
        <dgm:presLayoutVars>
          <dgm:dir val="rev"/>
          <dgm:animLvl val="lvl"/>
          <dgm:resizeHandles val="exact"/>
        </dgm:presLayoutVars>
      </dgm:prSet>
      <dgm:spPr/>
    </dgm:pt>
    <dgm:pt modelId="{14D2F890-0C8C-4824-BDA1-ACBED22761FF}" type="pres">
      <dgm:prSet presAssocID="{7429DD56-4B7B-4E40-B48C-2CA857530D33}" presName="parTxOnly" presStyleLbl="node1" presStyleIdx="0" presStyleCnt="3">
        <dgm:presLayoutVars>
          <dgm:chMax val="0"/>
          <dgm:chPref val="0"/>
          <dgm:bulletEnabled val="1"/>
        </dgm:presLayoutVars>
      </dgm:prSet>
      <dgm:spPr/>
      <dgm:t>
        <a:bodyPr/>
        <a:lstStyle/>
        <a:p>
          <a:pPr rtl="1"/>
          <a:endParaRPr lang="fa-IR"/>
        </a:p>
      </dgm:t>
    </dgm:pt>
    <dgm:pt modelId="{16CE2CF2-AA73-459D-A891-C1A26175CF0A}" type="pres">
      <dgm:prSet presAssocID="{B732DE8F-A2D4-4D1E-9BCD-E08E7B3F4373}" presName="parTxOnlySpace" presStyleCnt="0"/>
      <dgm:spPr/>
    </dgm:pt>
    <dgm:pt modelId="{7EE166F7-BCE8-4A89-9F9D-24C91AE80C91}" type="pres">
      <dgm:prSet presAssocID="{113F1099-2EAF-4200-A699-8BC8EBEC62E8}" presName="parTxOnly" presStyleLbl="node1" presStyleIdx="1" presStyleCnt="3">
        <dgm:presLayoutVars>
          <dgm:chMax val="0"/>
          <dgm:chPref val="0"/>
          <dgm:bulletEnabled val="1"/>
        </dgm:presLayoutVars>
      </dgm:prSet>
      <dgm:spPr/>
      <dgm:t>
        <a:bodyPr/>
        <a:lstStyle/>
        <a:p>
          <a:pPr rtl="1"/>
          <a:endParaRPr lang="fa-IR"/>
        </a:p>
      </dgm:t>
    </dgm:pt>
    <dgm:pt modelId="{AADABB4A-C673-4CF1-A6A3-18A3AE62DDC8}" type="pres">
      <dgm:prSet presAssocID="{9873B33A-E7AB-4258-A654-12B3CAC59239}" presName="parTxOnlySpace" presStyleCnt="0"/>
      <dgm:spPr/>
    </dgm:pt>
    <dgm:pt modelId="{203B43D4-34D2-4875-9603-D6E99DEE4318}" type="pres">
      <dgm:prSet presAssocID="{FB6B757F-7FE4-48F3-A96E-7E963A122602}" presName="parTxOnly" presStyleLbl="node1" presStyleIdx="2" presStyleCnt="3" custScaleX="105983">
        <dgm:presLayoutVars>
          <dgm:chMax val="0"/>
          <dgm:chPref val="0"/>
          <dgm:bulletEnabled val="1"/>
        </dgm:presLayoutVars>
      </dgm:prSet>
      <dgm:spPr/>
      <dgm:t>
        <a:bodyPr/>
        <a:lstStyle/>
        <a:p>
          <a:pPr rtl="1"/>
          <a:endParaRPr lang="fa-IR"/>
        </a:p>
      </dgm:t>
    </dgm:pt>
  </dgm:ptLst>
  <dgm:cxnLst>
    <dgm:cxn modelId="{F9C0D4AB-D54F-4B05-8A27-F65FA1C665A2}" srcId="{7363283B-8632-440E-862C-C6E2CA2B4C78}" destId="{FB6B757F-7FE4-48F3-A96E-7E963A122602}" srcOrd="2" destOrd="0" parTransId="{1B7F0C25-15E3-4F73-A144-8B5064528B4C}" sibTransId="{B0936150-5447-4AA2-9DAD-F10FE06D15B3}"/>
    <dgm:cxn modelId="{D86B6D1F-3222-41F3-A627-10887AC56658}" type="presOf" srcId="{7363283B-8632-440E-862C-C6E2CA2B4C78}" destId="{F64CEE05-22C8-47CB-9598-41CB2F29FB75}" srcOrd="0" destOrd="0" presId="urn:microsoft.com/office/officeart/2005/8/layout/chevron1"/>
    <dgm:cxn modelId="{49601A6D-139A-4742-9D06-20F2E353189A}" srcId="{7363283B-8632-440E-862C-C6E2CA2B4C78}" destId="{7429DD56-4B7B-4E40-B48C-2CA857530D33}" srcOrd="0" destOrd="0" parTransId="{842C2C0D-DD91-4676-BDC7-32702A3776C0}" sibTransId="{B732DE8F-A2D4-4D1E-9BCD-E08E7B3F4373}"/>
    <dgm:cxn modelId="{1DF5944B-4B41-4D18-A4F1-AB6DD6B5FFE2}" type="presOf" srcId="{7429DD56-4B7B-4E40-B48C-2CA857530D33}" destId="{14D2F890-0C8C-4824-BDA1-ACBED22761FF}" srcOrd="0" destOrd="0" presId="urn:microsoft.com/office/officeart/2005/8/layout/chevron1"/>
    <dgm:cxn modelId="{B9DD1F2B-F4BE-4DBC-B952-21CF9E943CA3}" type="presOf" srcId="{113F1099-2EAF-4200-A699-8BC8EBEC62E8}" destId="{7EE166F7-BCE8-4A89-9F9D-24C91AE80C91}" srcOrd="0" destOrd="0" presId="urn:microsoft.com/office/officeart/2005/8/layout/chevron1"/>
    <dgm:cxn modelId="{B026967C-4223-4E40-9FFB-16B30183AB28}" type="presOf" srcId="{FB6B757F-7FE4-48F3-A96E-7E963A122602}" destId="{203B43D4-34D2-4875-9603-D6E99DEE4318}" srcOrd="0" destOrd="0" presId="urn:microsoft.com/office/officeart/2005/8/layout/chevron1"/>
    <dgm:cxn modelId="{D1C2FABB-DA53-402E-AE9B-BBCA592B3215}" srcId="{7363283B-8632-440E-862C-C6E2CA2B4C78}" destId="{113F1099-2EAF-4200-A699-8BC8EBEC62E8}" srcOrd="1" destOrd="0" parTransId="{01DC7D50-E678-4A7E-A0A9-AF3C1E43C084}" sibTransId="{9873B33A-E7AB-4258-A654-12B3CAC59239}"/>
    <dgm:cxn modelId="{BB0584DA-475D-4CDA-A102-44FBC9472ADD}" type="presParOf" srcId="{F64CEE05-22C8-47CB-9598-41CB2F29FB75}" destId="{14D2F890-0C8C-4824-BDA1-ACBED22761FF}" srcOrd="0" destOrd="0" presId="urn:microsoft.com/office/officeart/2005/8/layout/chevron1"/>
    <dgm:cxn modelId="{E59AD906-70AD-4273-AA15-B2B10C05BB9F}" type="presParOf" srcId="{F64CEE05-22C8-47CB-9598-41CB2F29FB75}" destId="{16CE2CF2-AA73-459D-A891-C1A26175CF0A}" srcOrd="1" destOrd="0" presId="urn:microsoft.com/office/officeart/2005/8/layout/chevron1"/>
    <dgm:cxn modelId="{B1BB0312-8662-4456-A4D7-A9B54918C652}" type="presParOf" srcId="{F64CEE05-22C8-47CB-9598-41CB2F29FB75}" destId="{7EE166F7-BCE8-4A89-9F9D-24C91AE80C91}" srcOrd="2" destOrd="0" presId="urn:microsoft.com/office/officeart/2005/8/layout/chevron1"/>
    <dgm:cxn modelId="{620A8152-9A46-44BE-AC60-ACB239AE0CFF}" type="presParOf" srcId="{F64CEE05-22C8-47CB-9598-41CB2F29FB75}" destId="{AADABB4A-C673-4CF1-A6A3-18A3AE62DDC8}" srcOrd="3" destOrd="0" presId="urn:microsoft.com/office/officeart/2005/8/layout/chevron1"/>
    <dgm:cxn modelId="{29FF622D-002D-4A07-84D2-BD4C9DDC1C44}" type="presParOf" srcId="{F64CEE05-22C8-47CB-9598-41CB2F29FB75}" destId="{203B43D4-34D2-4875-9603-D6E99DEE4318}"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3283B-8632-440E-862C-C6E2CA2B4C78}" type="doc">
      <dgm:prSet loTypeId="urn:microsoft.com/office/officeart/2005/8/layout/chevron1" loCatId="process" qsTypeId="urn:microsoft.com/office/officeart/2005/8/quickstyle/simple1" qsCatId="simple" csTypeId="urn:microsoft.com/office/officeart/2005/8/colors/accent1_2" csCatId="accent1" phldr="1"/>
      <dgm:spPr/>
    </dgm:pt>
    <dgm:pt modelId="{7429DD56-4B7B-4E40-B48C-2CA857530D33}">
      <dgm:prSet phldrT="[Text]" custT="1"/>
      <dgm:spPr/>
      <dgm:t>
        <a:bodyPr/>
        <a:lstStyle/>
        <a:p>
          <a:pPr rtl="1"/>
          <a:r>
            <a:rPr lang="fa-IR" sz="1400" b="1" dirty="0" smtClean="0">
              <a:solidFill>
                <a:srgbClr val="002060"/>
              </a:solidFill>
              <a:cs typeface="B Nazanin" panose="00000400000000000000" pitchFamily="2" charset="-78"/>
            </a:rPr>
            <a:t>4- گستردگی پوشش موضوعی: </a:t>
          </a:r>
          <a:r>
            <a:rPr lang="fa-IR" sz="1400" dirty="0" smtClean="0">
              <a:solidFill>
                <a:srgbClr val="002060"/>
              </a:solidFill>
              <a:cs typeface="B Nazanin" panose="00000400000000000000" pitchFamily="2" charset="-78"/>
            </a:rPr>
            <a:t>مجله باید مقالات متنوعی در زمینه‌های مختلف علمی منتشر کند و توانایی جذب استناد از پژوهشگران مختلف را داشته باشد.</a:t>
          </a:r>
          <a:endParaRPr lang="fa-IR" sz="1400" dirty="0">
            <a:solidFill>
              <a:srgbClr val="002060"/>
            </a:solidFill>
            <a:cs typeface="B Nazanin" panose="00000400000000000000" pitchFamily="2" charset="-78"/>
          </a:endParaRPr>
        </a:p>
      </dgm:t>
    </dgm:pt>
    <dgm:pt modelId="{842C2C0D-DD91-4676-BDC7-32702A3776C0}" type="parTrans" cxnId="{49601A6D-139A-4742-9D06-20F2E353189A}">
      <dgm:prSet/>
      <dgm:spPr/>
      <dgm:t>
        <a:bodyPr/>
        <a:lstStyle/>
        <a:p>
          <a:pPr rtl="1"/>
          <a:endParaRPr lang="fa-IR"/>
        </a:p>
      </dgm:t>
    </dgm:pt>
    <dgm:pt modelId="{B732DE8F-A2D4-4D1E-9BCD-E08E7B3F4373}" type="sibTrans" cxnId="{49601A6D-139A-4742-9D06-20F2E353189A}">
      <dgm:prSet/>
      <dgm:spPr/>
      <dgm:t>
        <a:bodyPr/>
        <a:lstStyle/>
        <a:p>
          <a:pPr rtl="1"/>
          <a:endParaRPr lang="fa-IR"/>
        </a:p>
      </dgm:t>
    </dgm:pt>
    <dgm:pt modelId="{5753F6E6-64D0-417D-81CE-11E54B635279}">
      <dgm:prSet custT="1"/>
      <dgm:spPr/>
      <dgm:t>
        <a:bodyPr/>
        <a:lstStyle/>
        <a:p>
          <a:pPr rtl="1"/>
          <a:r>
            <a:rPr lang="fa-IR" sz="1500" b="1" dirty="0" smtClean="0">
              <a:solidFill>
                <a:srgbClr val="002060"/>
              </a:solidFill>
              <a:cs typeface="B Nazanin" panose="00000400000000000000" pitchFamily="2" charset="-78"/>
            </a:rPr>
            <a:t>5- میزان استنادها: </a:t>
          </a:r>
          <a:r>
            <a:rPr lang="fa-IR" sz="1500" dirty="0" smtClean="0">
              <a:solidFill>
                <a:srgbClr val="002060"/>
              </a:solidFill>
              <a:cs typeface="B Nazanin" panose="00000400000000000000" pitchFamily="2" charset="-78"/>
            </a:rPr>
            <a:t>تعداد استنادهای دریافت شده توسط مقالات مجله یکی از معیارهای مهم در ارزیابی تأثیرگذاری مجله است.</a:t>
          </a:r>
        </a:p>
      </dgm:t>
    </dgm:pt>
    <dgm:pt modelId="{3D947F85-D5B5-4794-9C3B-2D28F3A32EC6}" type="parTrans" cxnId="{2DA96114-1A50-4EB5-A016-46C6E8B411B4}">
      <dgm:prSet/>
      <dgm:spPr/>
      <dgm:t>
        <a:bodyPr/>
        <a:lstStyle/>
        <a:p>
          <a:pPr rtl="1"/>
          <a:endParaRPr lang="fa-IR"/>
        </a:p>
      </dgm:t>
    </dgm:pt>
    <dgm:pt modelId="{4278F252-691F-47DC-9801-0BD9817664B6}" type="sibTrans" cxnId="{2DA96114-1A50-4EB5-A016-46C6E8B411B4}">
      <dgm:prSet/>
      <dgm:spPr/>
      <dgm:t>
        <a:bodyPr/>
        <a:lstStyle/>
        <a:p>
          <a:pPr rtl="1"/>
          <a:endParaRPr lang="fa-IR"/>
        </a:p>
      </dgm:t>
    </dgm:pt>
    <dgm:pt modelId="{0005D1E9-5AC4-4A33-BFE1-16C05128654F}">
      <dgm:prSet custT="1"/>
      <dgm:spPr/>
      <dgm:t>
        <a:bodyPr/>
        <a:lstStyle/>
        <a:p>
          <a:pPr rtl="1"/>
          <a:r>
            <a:rPr lang="fa-IR" sz="1500" b="1" dirty="0" smtClean="0">
              <a:solidFill>
                <a:srgbClr val="002060"/>
              </a:solidFill>
              <a:cs typeface="B Nazanin" panose="00000400000000000000" pitchFamily="2" charset="-78"/>
            </a:rPr>
            <a:t>6- ارزیابی نهایی و تصمیم‌گیری: </a:t>
          </a:r>
          <a:r>
            <a:rPr lang="fa-IR" sz="1500" dirty="0" smtClean="0">
              <a:solidFill>
                <a:srgbClr val="002060"/>
              </a:solidFill>
              <a:cs typeface="B Nazanin" panose="00000400000000000000" pitchFamily="2" charset="-78"/>
            </a:rPr>
            <a:t>پس از گذراندن مراحل فوق، یک کمیته ارزیابی نهایی تصمیم می‌گیرد که آیا مجله به </a:t>
          </a:r>
          <a:r>
            <a:rPr lang="en-US" sz="1500" dirty="0" smtClean="0">
              <a:solidFill>
                <a:srgbClr val="002060"/>
              </a:solidFill>
              <a:cs typeface="B Nazanin" panose="00000400000000000000" pitchFamily="2" charset="-78"/>
            </a:rPr>
            <a:t>JCR </a:t>
          </a:r>
          <a:r>
            <a:rPr lang="fa-IR" sz="1500" dirty="0" smtClean="0">
              <a:solidFill>
                <a:srgbClr val="002060"/>
              </a:solidFill>
              <a:cs typeface="B Nazanin" panose="00000400000000000000" pitchFamily="2" charset="-78"/>
            </a:rPr>
            <a:t>اضافه شود یا خیر.</a:t>
          </a:r>
        </a:p>
      </dgm:t>
    </dgm:pt>
    <dgm:pt modelId="{EC01966A-38BD-4D20-9740-7370CAB249AA}" type="parTrans" cxnId="{3995D200-CC3B-49E0-B8DE-D5DB57CB08A4}">
      <dgm:prSet/>
      <dgm:spPr/>
      <dgm:t>
        <a:bodyPr/>
        <a:lstStyle/>
        <a:p>
          <a:pPr rtl="1"/>
          <a:endParaRPr lang="fa-IR"/>
        </a:p>
      </dgm:t>
    </dgm:pt>
    <dgm:pt modelId="{FD91DE4F-39EA-42BD-8E57-EB553B36C2D4}" type="sibTrans" cxnId="{3995D200-CC3B-49E0-B8DE-D5DB57CB08A4}">
      <dgm:prSet/>
      <dgm:spPr/>
      <dgm:t>
        <a:bodyPr/>
        <a:lstStyle/>
        <a:p>
          <a:pPr rtl="1"/>
          <a:endParaRPr lang="fa-IR"/>
        </a:p>
      </dgm:t>
    </dgm:pt>
    <dgm:pt modelId="{F64CEE05-22C8-47CB-9598-41CB2F29FB75}" type="pres">
      <dgm:prSet presAssocID="{7363283B-8632-440E-862C-C6E2CA2B4C78}" presName="Name0" presStyleCnt="0">
        <dgm:presLayoutVars>
          <dgm:dir/>
          <dgm:animLvl val="lvl"/>
          <dgm:resizeHandles val="exact"/>
        </dgm:presLayoutVars>
      </dgm:prSet>
      <dgm:spPr/>
    </dgm:pt>
    <dgm:pt modelId="{14D2F890-0C8C-4824-BDA1-ACBED22761FF}" type="pres">
      <dgm:prSet presAssocID="{7429DD56-4B7B-4E40-B48C-2CA857530D33}" presName="parTxOnly" presStyleLbl="node1" presStyleIdx="0" presStyleCnt="3" custScaleX="102696">
        <dgm:presLayoutVars>
          <dgm:chMax val="0"/>
          <dgm:chPref val="0"/>
          <dgm:bulletEnabled val="1"/>
        </dgm:presLayoutVars>
      </dgm:prSet>
      <dgm:spPr/>
      <dgm:t>
        <a:bodyPr/>
        <a:lstStyle/>
        <a:p>
          <a:pPr rtl="1"/>
          <a:endParaRPr lang="fa-IR"/>
        </a:p>
      </dgm:t>
    </dgm:pt>
    <dgm:pt modelId="{16CE2CF2-AA73-459D-A891-C1A26175CF0A}" type="pres">
      <dgm:prSet presAssocID="{B732DE8F-A2D4-4D1E-9BCD-E08E7B3F4373}" presName="parTxOnlySpace" presStyleCnt="0"/>
      <dgm:spPr/>
    </dgm:pt>
    <dgm:pt modelId="{18C35953-2CAC-45CA-B331-E5167A30B239}" type="pres">
      <dgm:prSet presAssocID="{5753F6E6-64D0-417D-81CE-11E54B635279}" presName="parTxOnly" presStyleLbl="node1" presStyleIdx="1" presStyleCnt="3">
        <dgm:presLayoutVars>
          <dgm:chMax val="0"/>
          <dgm:chPref val="0"/>
          <dgm:bulletEnabled val="1"/>
        </dgm:presLayoutVars>
      </dgm:prSet>
      <dgm:spPr/>
      <dgm:t>
        <a:bodyPr/>
        <a:lstStyle/>
        <a:p>
          <a:pPr rtl="1"/>
          <a:endParaRPr lang="fa-IR"/>
        </a:p>
      </dgm:t>
    </dgm:pt>
    <dgm:pt modelId="{99B4BA14-BD6B-4C12-86FD-448824CDA1E1}" type="pres">
      <dgm:prSet presAssocID="{4278F252-691F-47DC-9801-0BD9817664B6}" presName="parTxOnlySpace" presStyleCnt="0"/>
      <dgm:spPr/>
    </dgm:pt>
    <dgm:pt modelId="{BA177C19-9778-4585-B0A9-39422B39B78F}" type="pres">
      <dgm:prSet presAssocID="{0005D1E9-5AC4-4A33-BFE1-16C05128654F}" presName="parTxOnly" presStyleLbl="node1" presStyleIdx="2" presStyleCnt="3" custScaleX="106827">
        <dgm:presLayoutVars>
          <dgm:chMax val="0"/>
          <dgm:chPref val="0"/>
          <dgm:bulletEnabled val="1"/>
        </dgm:presLayoutVars>
      </dgm:prSet>
      <dgm:spPr/>
      <dgm:t>
        <a:bodyPr/>
        <a:lstStyle/>
        <a:p>
          <a:pPr rtl="1"/>
          <a:endParaRPr lang="fa-IR"/>
        </a:p>
      </dgm:t>
    </dgm:pt>
  </dgm:ptLst>
  <dgm:cxnLst>
    <dgm:cxn modelId="{49601A6D-139A-4742-9D06-20F2E353189A}" srcId="{7363283B-8632-440E-862C-C6E2CA2B4C78}" destId="{7429DD56-4B7B-4E40-B48C-2CA857530D33}" srcOrd="0" destOrd="0" parTransId="{842C2C0D-DD91-4676-BDC7-32702A3776C0}" sibTransId="{B732DE8F-A2D4-4D1E-9BCD-E08E7B3F4373}"/>
    <dgm:cxn modelId="{5EA07B53-82AA-4BBA-B487-5E3B3D571B3A}" type="presOf" srcId="{7363283B-8632-440E-862C-C6E2CA2B4C78}" destId="{F64CEE05-22C8-47CB-9598-41CB2F29FB75}" srcOrd="0" destOrd="0" presId="urn:microsoft.com/office/officeart/2005/8/layout/chevron1"/>
    <dgm:cxn modelId="{3995D200-CC3B-49E0-B8DE-D5DB57CB08A4}" srcId="{7363283B-8632-440E-862C-C6E2CA2B4C78}" destId="{0005D1E9-5AC4-4A33-BFE1-16C05128654F}" srcOrd="2" destOrd="0" parTransId="{EC01966A-38BD-4D20-9740-7370CAB249AA}" sibTransId="{FD91DE4F-39EA-42BD-8E57-EB553B36C2D4}"/>
    <dgm:cxn modelId="{2DA96114-1A50-4EB5-A016-46C6E8B411B4}" srcId="{7363283B-8632-440E-862C-C6E2CA2B4C78}" destId="{5753F6E6-64D0-417D-81CE-11E54B635279}" srcOrd="1" destOrd="0" parTransId="{3D947F85-D5B5-4794-9C3B-2D28F3A32EC6}" sibTransId="{4278F252-691F-47DC-9801-0BD9817664B6}"/>
    <dgm:cxn modelId="{FE058EA5-0C0E-479B-BE54-9EE392435E65}" type="presOf" srcId="{5753F6E6-64D0-417D-81CE-11E54B635279}" destId="{18C35953-2CAC-45CA-B331-E5167A30B239}" srcOrd="0" destOrd="0" presId="urn:microsoft.com/office/officeart/2005/8/layout/chevron1"/>
    <dgm:cxn modelId="{0CD0A259-6790-4D7C-9F9F-5CFF3DA6CB8D}" type="presOf" srcId="{0005D1E9-5AC4-4A33-BFE1-16C05128654F}" destId="{BA177C19-9778-4585-B0A9-39422B39B78F}" srcOrd="0" destOrd="0" presId="urn:microsoft.com/office/officeart/2005/8/layout/chevron1"/>
    <dgm:cxn modelId="{9CB440EC-281B-4D3F-90AE-CBA3E43285CE}" type="presOf" srcId="{7429DD56-4B7B-4E40-B48C-2CA857530D33}" destId="{14D2F890-0C8C-4824-BDA1-ACBED22761FF}" srcOrd="0" destOrd="0" presId="urn:microsoft.com/office/officeart/2005/8/layout/chevron1"/>
    <dgm:cxn modelId="{BE5BDE75-4435-48B9-BE52-76FA47F01AD8}" type="presParOf" srcId="{F64CEE05-22C8-47CB-9598-41CB2F29FB75}" destId="{14D2F890-0C8C-4824-BDA1-ACBED22761FF}" srcOrd="0" destOrd="0" presId="urn:microsoft.com/office/officeart/2005/8/layout/chevron1"/>
    <dgm:cxn modelId="{2410CCE1-F41D-45E2-A7F1-46BC11090E51}" type="presParOf" srcId="{F64CEE05-22C8-47CB-9598-41CB2F29FB75}" destId="{16CE2CF2-AA73-459D-A891-C1A26175CF0A}" srcOrd="1" destOrd="0" presId="urn:microsoft.com/office/officeart/2005/8/layout/chevron1"/>
    <dgm:cxn modelId="{4FD5E66E-74A5-4E06-BFBB-DB95E21016E8}" type="presParOf" srcId="{F64CEE05-22C8-47CB-9598-41CB2F29FB75}" destId="{18C35953-2CAC-45CA-B331-E5167A30B239}" srcOrd="2" destOrd="0" presId="urn:microsoft.com/office/officeart/2005/8/layout/chevron1"/>
    <dgm:cxn modelId="{DC16E811-48AA-4BC1-9420-1838C0D4954C}" type="presParOf" srcId="{F64CEE05-22C8-47CB-9598-41CB2F29FB75}" destId="{99B4BA14-BD6B-4C12-86FD-448824CDA1E1}" srcOrd="3" destOrd="0" presId="urn:microsoft.com/office/officeart/2005/8/layout/chevron1"/>
    <dgm:cxn modelId="{BEE82307-3A0F-4845-88FC-2BBD16677C43}" type="presParOf" srcId="{F64CEE05-22C8-47CB-9598-41CB2F29FB75}" destId="{BA177C19-9778-4585-B0A9-39422B39B78F}"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9/29/2025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5.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390920"/>
            <a:ext cx="7766936" cy="1571221"/>
          </a:xfrm>
        </p:spPr>
        <p:txBody>
          <a:bodyPr/>
          <a:lstStyle/>
          <a:p>
            <a:pPr algn="ctr"/>
            <a:r>
              <a:rPr lang="fa-IR" b="1" dirty="0" smtClean="0">
                <a:solidFill>
                  <a:srgbClr val="002060"/>
                </a:solidFill>
                <a:cs typeface="B Davat" panose="00000400000000000000" pitchFamily="2" charset="-78"/>
              </a:rPr>
              <a:t>انتخاب مجلات معتبر</a:t>
            </a:r>
            <a:endParaRPr lang="fa-IR" b="1" dirty="0">
              <a:solidFill>
                <a:srgbClr val="002060"/>
              </a:solidFill>
              <a:cs typeface="B Davat"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51" y="381138"/>
            <a:ext cx="1543050" cy="1543050"/>
          </a:xfrm>
          <a:prstGeom prst="rect">
            <a:avLst/>
          </a:prstGeom>
        </p:spPr>
      </p:pic>
    </p:spTree>
    <p:extLst>
      <p:ext uri="{BB962C8B-B14F-4D97-AF65-F5344CB8AC3E}">
        <p14:creationId xmlns:p14="http://schemas.microsoft.com/office/powerpoint/2010/main" val="2760545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oAutofit/>
          </a:bodyPr>
          <a:lstStyle/>
          <a:p>
            <a:pPr algn="r"/>
            <a:r>
              <a:rPr lang="fa-IR" sz="4800" b="1" dirty="0">
                <a:solidFill>
                  <a:srgbClr val="002060"/>
                </a:solidFill>
                <a:latin typeface="Times New Roman" panose="02020603050405020304" pitchFamily="18" charset="0"/>
                <a:cs typeface="B Davat" panose="00000400000000000000" pitchFamily="2" charset="-78"/>
              </a:rPr>
              <a:t>فرآیند انتخاب مجلات برای </a:t>
            </a:r>
            <a:r>
              <a:rPr lang="en-US" sz="4000" b="1" dirty="0">
                <a:solidFill>
                  <a:srgbClr val="002060"/>
                </a:solidFill>
                <a:latin typeface="Times New Roman" panose="02020603050405020304" pitchFamily="18" charset="0"/>
                <a:cs typeface="B Davat" panose="00000400000000000000" pitchFamily="2" charset="-78"/>
              </a:rPr>
              <a:t>JCR</a:t>
            </a:r>
            <a:endParaRPr lang="en-US" sz="48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فرآیند انتخاب مجلات برای </a:t>
            </a:r>
            <a:r>
              <a:rPr lang="en-US" sz="2000" dirty="0" smtClean="0">
                <a:solidFill>
                  <a:schemeClr val="tx1"/>
                </a:solidFill>
                <a:latin typeface="Times New Roman" panose="02020603050405020304" pitchFamily="18" charset="0"/>
                <a:cs typeface="B Nazanin" panose="00000400000000000000" pitchFamily="2" charset="-78"/>
              </a:rPr>
              <a:t>JCR</a:t>
            </a:r>
            <a:r>
              <a:rPr lang="fa-IR" sz="2000" dirty="0" smtClean="0">
                <a:solidFill>
                  <a:schemeClr val="tx1"/>
                </a:solidFill>
                <a:latin typeface="Times New Roman" panose="02020603050405020304" pitchFamily="18" charset="0"/>
                <a:cs typeface="B Nazanin" panose="00000400000000000000" pitchFamily="2" charset="-78"/>
              </a:rPr>
              <a:t> دقیق </a:t>
            </a:r>
            <a:r>
              <a:rPr lang="fa-IR" sz="2000" dirty="0">
                <a:solidFill>
                  <a:schemeClr val="tx1"/>
                </a:solidFill>
                <a:latin typeface="Times New Roman" panose="02020603050405020304" pitchFamily="18" charset="0"/>
                <a:cs typeface="B Nazanin" panose="00000400000000000000" pitchFamily="2" charset="-78"/>
              </a:rPr>
              <a:t>و پیچیده است و هدف آن اطمینان از انتخاب مجلاتی </a:t>
            </a:r>
            <a:r>
              <a:rPr lang="fa-IR" sz="2000" dirty="0" smtClean="0">
                <a:solidFill>
                  <a:schemeClr val="tx1"/>
                </a:solidFill>
                <a:latin typeface="Times New Roman" panose="02020603050405020304" pitchFamily="18" charset="0"/>
                <a:cs typeface="B Nazanin" panose="00000400000000000000" pitchFamily="2" charset="-78"/>
              </a:rPr>
              <a:t>با کیفیت </a:t>
            </a:r>
            <a:r>
              <a:rPr lang="fa-IR" sz="2000" dirty="0">
                <a:solidFill>
                  <a:schemeClr val="tx1"/>
                </a:solidFill>
                <a:latin typeface="Times New Roman" panose="02020603050405020304" pitchFamily="18" charset="0"/>
                <a:cs typeface="B Nazanin" panose="00000400000000000000" pitchFamily="2" charset="-78"/>
              </a:rPr>
              <a:t>علمی بالا و تأثیرگذاری است. این فرآیند شامل مراحل مختلفی از ارزیابی محتوای علمی، استنادی، فنی و انتشار است که همگی </a:t>
            </a:r>
            <a:r>
              <a:rPr lang="fa-IR" sz="2000" dirty="0" smtClean="0">
                <a:solidFill>
                  <a:schemeClr val="tx1"/>
                </a:solidFill>
                <a:latin typeface="Times New Roman" panose="02020603050405020304" pitchFamily="18" charset="0"/>
                <a:cs typeface="B Nazanin" panose="00000400000000000000" pitchFamily="2" charset="-78"/>
              </a:rPr>
              <a:t>به ‌منظور </a:t>
            </a:r>
            <a:r>
              <a:rPr lang="fa-IR" sz="2000" dirty="0">
                <a:solidFill>
                  <a:schemeClr val="tx1"/>
                </a:solidFill>
                <a:latin typeface="Times New Roman" panose="02020603050405020304" pitchFamily="18" charset="0"/>
                <a:cs typeface="B Nazanin" panose="00000400000000000000" pitchFamily="2" charset="-78"/>
              </a:rPr>
              <a:t>ارائه یک مرجع معتبر برای پژوهشگران و دانشگاهیان در انتخاب مجلات علمی معتبر انجام می‌شود</a:t>
            </a:r>
            <a:r>
              <a:rPr lang="fa-IR" sz="2000" dirty="0" smtClean="0">
                <a:solidFill>
                  <a:schemeClr val="tx1"/>
                </a:solidFill>
                <a:latin typeface="Times New Roman" panose="02020603050405020304" pitchFamily="18" charset="0"/>
                <a:cs typeface="B Nazanin" panose="00000400000000000000" pitchFamily="2" charset="-78"/>
              </a:rPr>
              <a:t>. قالب کلی این فرایند و استانداردهای مورد نظر، در ادامه آمده است. در حال حاضر بیش از 21000 مجله در </a:t>
            </a:r>
            <a:r>
              <a:rPr lang="en-US" sz="2000" dirty="0" smtClean="0">
                <a:solidFill>
                  <a:schemeClr val="tx1"/>
                </a:solidFill>
                <a:latin typeface="Times New Roman" panose="02020603050405020304" pitchFamily="18" charset="0"/>
                <a:cs typeface="B Nazanin" panose="00000400000000000000" pitchFamily="2" charset="-78"/>
              </a:rPr>
              <a:t>JCR</a:t>
            </a:r>
            <a:r>
              <a:rPr lang="fa-IR" sz="2000" dirty="0" smtClean="0">
                <a:solidFill>
                  <a:schemeClr val="tx1"/>
                </a:solidFill>
                <a:latin typeface="Times New Roman" panose="02020603050405020304" pitchFamily="18" charset="0"/>
                <a:cs typeface="B Nazanin" panose="00000400000000000000" pitchFamily="2" charset="-78"/>
              </a:rPr>
              <a:t> نمایه شده است. </a:t>
            </a:r>
          </a:p>
          <a:p>
            <a:pPr marL="0" indent="0" algn="just">
              <a:lnSpc>
                <a:spcPct val="150000"/>
              </a:lnSpc>
              <a:buNone/>
            </a:pP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536160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334" y="609600"/>
            <a:ext cx="8596668" cy="807076"/>
          </a:xfrm>
        </p:spPr>
        <p:txBody>
          <a:bodyPr>
            <a:noAutofit/>
          </a:bodyPr>
          <a:lstStyle/>
          <a:p>
            <a:pPr algn="r"/>
            <a:r>
              <a:rPr lang="fa-IR" sz="4800" b="1" dirty="0">
                <a:solidFill>
                  <a:srgbClr val="002060"/>
                </a:solidFill>
                <a:latin typeface="Times New Roman" panose="02020603050405020304" pitchFamily="18" charset="0"/>
                <a:cs typeface="B Davat" panose="00000400000000000000" pitchFamily="2" charset="-78"/>
              </a:rPr>
              <a:t>فرآیند انتخاب مجلات برای </a:t>
            </a:r>
            <a:r>
              <a:rPr lang="en-US" sz="4000" b="1" dirty="0">
                <a:solidFill>
                  <a:srgbClr val="002060"/>
                </a:solidFill>
                <a:latin typeface="Times New Roman" panose="02020603050405020304" pitchFamily="18" charset="0"/>
                <a:cs typeface="B Davat" panose="00000400000000000000" pitchFamily="2" charset="-78"/>
              </a:rPr>
              <a:t>JCR</a:t>
            </a:r>
            <a:endParaRPr lang="en-US" sz="4800" b="1" dirty="0">
              <a:solidFill>
                <a:srgbClr val="002060"/>
              </a:solidFill>
              <a:latin typeface="Times New Roman" panose="02020603050405020304" pitchFamily="18" charset="0"/>
              <a:cs typeface="B Davat" panose="00000400000000000000" pitchFamily="2"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97604434"/>
              </p:ext>
            </p:extLst>
          </p:nvPr>
        </p:nvGraphicFramePr>
        <p:xfrm>
          <a:off x="489397" y="1416676"/>
          <a:ext cx="9092484" cy="2962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4175630625"/>
              </p:ext>
            </p:extLst>
          </p:nvPr>
        </p:nvGraphicFramePr>
        <p:xfrm>
          <a:off x="502275" y="3425029"/>
          <a:ext cx="9156880" cy="29371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03310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63236" y="467933"/>
            <a:ext cx="8596668" cy="807076"/>
          </a:xfrm>
        </p:spPr>
        <p:txBody>
          <a:bodyPr anchor="ctr">
            <a:noAutofit/>
          </a:bodyPr>
          <a:lstStyle/>
          <a:p>
            <a:pPr algn="ctr"/>
            <a:r>
              <a:rPr lang="fa-IR" sz="4800" b="1" dirty="0" smtClean="0">
                <a:solidFill>
                  <a:srgbClr val="002060"/>
                </a:solidFill>
                <a:latin typeface="Times New Roman" panose="02020603050405020304" pitchFamily="18" charset="0"/>
                <a:cs typeface="B Davat" panose="00000400000000000000" pitchFamily="2" charset="-78"/>
              </a:rPr>
              <a:t>جستجوی مجلات </a:t>
            </a:r>
            <a:r>
              <a:rPr lang="en-US" sz="4800" b="1" dirty="0" smtClean="0">
                <a:solidFill>
                  <a:srgbClr val="002060"/>
                </a:solidFill>
                <a:latin typeface="Times New Roman" panose="02020603050405020304" pitchFamily="18" charset="0"/>
                <a:cs typeface="B Davat" panose="00000400000000000000" pitchFamily="2" charset="-78"/>
              </a:rPr>
              <a:t>JCR</a:t>
            </a:r>
            <a:endParaRPr lang="en-US" sz="4800" b="1" dirty="0">
              <a:solidFill>
                <a:srgbClr val="002060"/>
              </a:solidFill>
              <a:latin typeface="Times New Roman" panose="02020603050405020304" pitchFamily="18" charset="0"/>
              <a:cs typeface="B Davat"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76" t="16078" r="1685" b="6035"/>
          <a:stretch/>
        </p:blipFill>
        <p:spPr>
          <a:xfrm>
            <a:off x="301439" y="1429555"/>
            <a:ext cx="11520262" cy="5177307"/>
          </a:xfrm>
          <a:prstGeom prst="rect">
            <a:avLst/>
          </a:prstGeom>
          <a:ln w="12700">
            <a:solidFill>
              <a:schemeClr val="tx1"/>
            </a:solidFill>
          </a:ln>
        </p:spPr>
      </p:pic>
    </p:spTree>
    <p:extLst>
      <p:ext uri="{BB962C8B-B14F-4D97-AF65-F5344CB8AC3E}">
        <p14:creationId xmlns:p14="http://schemas.microsoft.com/office/powerpoint/2010/main" val="335967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63236" y="467933"/>
            <a:ext cx="8596668" cy="807076"/>
          </a:xfrm>
        </p:spPr>
        <p:txBody>
          <a:bodyPr anchor="ctr">
            <a:noAutofit/>
          </a:bodyPr>
          <a:lstStyle/>
          <a:p>
            <a:pPr algn="ctr"/>
            <a:r>
              <a:rPr lang="fa-IR" sz="4800" b="1" dirty="0" smtClean="0">
                <a:solidFill>
                  <a:srgbClr val="002060"/>
                </a:solidFill>
                <a:latin typeface="Times New Roman" panose="02020603050405020304" pitchFamily="18" charset="0"/>
                <a:cs typeface="B Davat" panose="00000400000000000000" pitchFamily="2" charset="-78"/>
              </a:rPr>
              <a:t>مرور مجلات </a:t>
            </a:r>
            <a:r>
              <a:rPr lang="en-US" sz="4800" b="1" dirty="0" smtClean="0">
                <a:solidFill>
                  <a:srgbClr val="002060"/>
                </a:solidFill>
                <a:latin typeface="Times New Roman" panose="02020603050405020304" pitchFamily="18" charset="0"/>
                <a:cs typeface="B Davat" panose="00000400000000000000" pitchFamily="2" charset="-78"/>
              </a:rPr>
              <a:t>JCR</a:t>
            </a:r>
            <a:endParaRPr lang="en-US" sz="4800" b="1" dirty="0">
              <a:solidFill>
                <a:srgbClr val="002060"/>
              </a:solidFill>
              <a:latin typeface="Times New Roman" panose="02020603050405020304" pitchFamily="18" charset="0"/>
              <a:cs typeface="B Davat"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18" y="1468191"/>
            <a:ext cx="11473504" cy="5172829"/>
          </a:xfrm>
          <a:prstGeom prst="rect">
            <a:avLst/>
          </a:prstGeom>
          <a:ln w="12700">
            <a:solidFill>
              <a:schemeClr val="tx1"/>
            </a:solidFill>
          </a:ln>
        </p:spPr>
      </p:pic>
    </p:spTree>
    <p:extLst>
      <p:ext uri="{BB962C8B-B14F-4D97-AF65-F5344CB8AC3E}">
        <p14:creationId xmlns:p14="http://schemas.microsoft.com/office/powerpoint/2010/main" val="2056451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63236" y="467933"/>
            <a:ext cx="8596668" cy="807076"/>
          </a:xfrm>
        </p:spPr>
        <p:txBody>
          <a:bodyPr anchor="ctr">
            <a:noAutofit/>
          </a:bodyPr>
          <a:lstStyle/>
          <a:p>
            <a:pPr algn="ctr"/>
            <a:r>
              <a:rPr lang="fa-IR" sz="4800" b="1" dirty="0" smtClean="0">
                <a:solidFill>
                  <a:srgbClr val="002060"/>
                </a:solidFill>
                <a:latin typeface="Times New Roman" panose="02020603050405020304" pitchFamily="18" charset="0"/>
                <a:cs typeface="B Davat" panose="00000400000000000000" pitchFamily="2" charset="-78"/>
              </a:rPr>
              <a:t>اطلاعات مجله در </a:t>
            </a:r>
            <a:r>
              <a:rPr lang="en-US" sz="4800" b="1" dirty="0" smtClean="0">
                <a:solidFill>
                  <a:srgbClr val="002060"/>
                </a:solidFill>
                <a:latin typeface="Times New Roman" panose="02020603050405020304" pitchFamily="18" charset="0"/>
                <a:cs typeface="B Davat" panose="00000400000000000000" pitchFamily="2" charset="-78"/>
              </a:rPr>
              <a:t>JCR</a:t>
            </a:r>
            <a:endParaRPr lang="en-US" sz="4800" b="1" dirty="0">
              <a:solidFill>
                <a:srgbClr val="002060"/>
              </a:solidFill>
              <a:latin typeface="Times New Roman" panose="02020603050405020304" pitchFamily="18" charset="0"/>
              <a:cs typeface="B Davat" panose="00000400000000000000" pitchFamily="2"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 t="10759" r="-253" b="14696"/>
          <a:stretch/>
        </p:blipFill>
        <p:spPr>
          <a:xfrm>
            <a:off x="208987" y="1687133"/>
            <a:ext cx="11705166" cy="4893971"/>
          </a:xfrm>
          <a:prstGeom prst="rect">
            <a:avLst/>
          </a:prstGeom>
          <a:ln w="12700">
            <a:solidFill>
              <a:schemeClr val="tx1"/>
            </a:solidFill>
          </a:ln>
        </p:spPr>
      </p:pic>
    </p:spTree>
    <p:extLst>
      <p:ext uri="{BB962C8B-B14F-4D97-AF65-F5344CB8AC3E}">
        <p14:creationId xmlns:p14="http://schemas.microsoft.com/office/powerpoint/2010/main" val="2032553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63236" y="467933"/>
            <a:ext cx="8596668" cy="807076"/>
          </a:xfrm>
        </p:spPr>
        <p:txBody>
          <a:bodyPr anchor="ctr">
            <a:noAutofit/>
          </a:bodyPr>
          <a:lstStyle/>
          <a:p>
            <a:pPr algn="ctr"/>
            <a:r>
              <a:rPr lang="fa-IR" sz="4800" b="1" dirty="0" smtClean="0">
                <a:solidFill>
                  <a:srgbClr val="002060"/>
                </a:solidFill>
                <a:latin typeface="Times New Roman" panose="02020603050405020304" pitchFamily="18" charset="0"/>
                <a:cs typeface="B Davat" panose="00000400000000000000" pitchFamily="2" charset="-78"/>
              </a:rPr>
              <a:t>عملکرد مجله در</a:t>
            </a:r>
            <a:r>
              <a:rPr lang="en-US" sz="4800" b="1" dirty="0" smtClean="0">
                <a:solidFill>
                  <a:srgbClr val="002060"/>
                </a:solidFill>
                <a:latin typeface="Times New Roman" panose="02020603050405020304" pitchFamily="18" charset="0"/>
                <a:cs typeface="B Davat" panose="00000400000000000000" pitchFamily="2" charset="-78"/>
              </a:rPr>
              <a:t>JCR</a:t>
            </a:r>
            <a:endParaRPr lang="en-US" sz="4800" b="1" dirty="0">
              <a:solidFill>
                <a:srgbClr val="002060"/>
              </a:solidFill>
              <a:latin typeface="Times New Roman" panose="02020603050405020304" pitchFamily="18" charset="0"/>
              <a:cs typeface="B Davat" panose="00000400000000000000" pitchFamily="2"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1327" r="1731" b="4817"/>
          <a:stretch/>
        </p:blipFill>
        <p:spPr>
          <a:xfrm>
            <a:off x="571970" y="1403797"/>
            <a:ext cx="10979199" cy="5267459"/>
          </a:xfrm>
          <a:prstGeom prst="rect">
            <a:avLst/>
          </a:prstGeom>
          <a:ln w="12700">
            <a:solidFill>
              <a:schemeClr val="tx1"/>
            </a:solidFill>
          </a:ln>
        </p:spPr>
      </p:pic>
    </p:spTree>
    <p:extLst>
      <p:ext uri="{BB962C8B-B14F-4D97-AF65-F5344CB8AC3E}">
        <p14:creationId xmlns:p14="http://schemas.microsoft.com/office/powerpoint/2010/main" val="3028198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63236" y="467933"/>
            <a:ext cx="8596668" cy="807076"/>
          </a:xfrm>
        </p:spPr>
        <p:txBody>
          <a:bodyPr anchor="ctr">
            <a:noAutofit/>
          </a:bodyPr>
          <a:lstStyle/>
          <a:p>
            <a:pPr algn="ctr"/>
            <a:r>
              <a:rPr lang="fa-IR" sz="4800" b="1" dirty="0" smtClean="0">
                <a:solidFill>
                  <a:srgbClr val="002060"/>
                </a:solidFill>
                <a:latin typeface="Times New Roman" panose="02020603050405020304" pitchFamily="18" charset="0"/>
                <a:cs typeface="B Davat" panose="00000400000000000000" pitchFamily="2" charset="-78"/>
              </a:rPr>
              <a:t>سابقه رتبه بندی مجله </a:t>
            </a:r>
            <a:r>
              <a:rPr lang="en-US" sz="4800" b="1" dirty="0" smtClean="0">
                <a:solidFill>
                  <a:srgbClr val="002060"/>
                </a:solidFill>
                <a:latin typeface="Times New Roman" panose="02020603050405020304" pitchFamily="18" charset="0"/>
                <a:cs typeface="B Davat" panose="00000400000000000000" pitchFamily="2" charset="-78"/>
              </a:rPr>
              <a:t>JCR</a:t>
            </a:r>
            <a:endParaRPr lang="en-US" sz="4800" b="1" dirty="0">
              <a:solidFill>
                <a:srgbClr val="002060"/>
              </a:solidFill>
              <a:latin typeface="Times New Roman" panose="02020603050405020304" pitchFamily="18" charset="0"/>
              <a:cs typeface="B Davat" panose="00000400000000000000" pitchFamily="2"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0" t="11188" r="800" b="5999"/>
          <a:stretch/>
        </p:blipFill>
        <p:spPr>
          <a:xfrm>
            <a:off x="451316" y="1481070"/>
            <a:ext cx="11220508" cy="5259346"/>
          </a:xfrm>
          <a:prstGeom prst="rect">
            <a:avLst/>
          </a:prstGeom>
          <a:ln w="12700">
            <a:solidFill>
              <a:schemeClr val="tx1"/>
            </a:solidFill>
          </a:ln>
        </p:spPr>
      </p:pic>
    </p:spTree>
    <p:extLst>
      <p:ext uri="{BB962C8B-B14F-4D97-AF65-F5344CB8AC3E}">
        <p14:creationId xmlns:p14="http://schemas.microsoft.com/office/powerpoint/2010/main" val="1896498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63236" y="467933"/>
            <a:ext cx="8596668" cy="807076"/>
          </a:xfrm>
        </p:spPr>
        <p:txBody>
          <a:bodyPr anchor="ctr">
            <a:noAutofit/>
          </a:bodyPr>
          <a:lstStyle/>
          <a:p>
            <a:pPr algn="ctr"/>
            <a:r>
              <a:rPr lang="fa-IR" sz="4800" b="1" dirty="0" smtClean="0">
                <a:solidFill>
                  <a:srgbClr val="002060"/>
                </a:solidFill>
                <a:latin typeface="Times New Roman" panose="02020603050405020304" pitchFamily="18" charset="0"/>
                <a:cs typeface="B Davat" panose="00000400000000000000" pitchFamily="2" charset="-78"/>
              </a:rPr>
              <a:t>وضعیت دسترسی مجله در</a:t>
            </a:r>
            <a:r>
              <a:rPr lang="en-US" sz="4800" b="1" dirty="0" smtClean="0">
                <a:solidFill>
                  <a:srgbClr val="002060"/>
                </a:solidFill>
                <a:latin typeface="Times New Roman" panose="02020603050405020304" pitchFamily="18" charset="0"/>
                <a:cs typeface="B Davat" panose="00000400000000000000" pitchFamily="2" charset="-78"/>
              </a:rPr>
              <a:t>JCR</a:t>
            </a:r>
            <a:endParaRPr lang="en-US" sz="4800" b="1" dirty="0">
              <a:solidFill>
                <a:srgbClr val="002060"/>
              </a:solidFill>
              <a:latin typeface="Times New Roman" panose="02020603050405020304" pitchFamily="18" charset="0"/>
              <a:cs typeface="B Davat" panose="00000400000000000000" pitchFamily="2"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1182" r="471" b="6533"/>
          <a:stretch/>
        </p:blipFill>
        <p:spPr>
          <a:xfrm>
            <a:off x="450893" y="1455313"/>
            <a:ext cx="11221353" cy="5215944"/>
          </a:xfrm>
          <a:prstGeom prst="rect">
            <a:avLst/>
          </a:prstGeom>
          <a:ln w="12700">
            <a:solidFill>
              <a:schemeClr val="tx1"/>
            </a:solidFill>
          </a:ln>
        </p:spPr>
      </p:pic>
    </p:spTree>
    <p:extLst>
      <p:ext uri="{BB962C8B-B14F-4D97-AF65-F5344CB8AC3E}">
        <p14:creationId xmlns:p14="http://schemas.microsoft.com/office/powerpoint/2010/main" val="2646228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r>
              <a:rPr lang="en-US" sz="4400" b="1" dirty="0">
                <a:solidFill>
                  <a:srgbClr val="002060"/>
                </a:solidFill>
                <a:latin typeface="Times New Roman" panose="02020603050405020304" pitchFamily="18" charset="0"/>
                <a:cs typeface="B Nazanin" panose="00000400000000000000" pitchFamily="2" charset="-78"/>
              </a:rPr>
              <a:t>MJL: Master Journal List</a:t>
            </a: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میلیون های مجله در جهان وجود دارد اما فقط برخی از </a:t>
            </a:r>
            <a:r>
              <a:rPr lang="fa-IR" sz="2000" dirty="0" smtClean="0">
                <a:solidFill>
                  <a:schemeClr val="tx1"/>
                </a:solidFill>
                <a:latin typeface="Times New Roman" panose="02020603050405020304" pitchFamily="18" charset="0"/>
                <a:cs typeface="B Nazanin" panose="00000400000000000000" pitchFamily="2" charset="-78"/>
              </a:rPr>
              <a:t>آنها </a:t>
            </a:r>
            <a:r>
              <a:rPr lang="en-US" sz="2000" dirty="0" smtClean="0">
                <a:solidFill>
                  <a:schemeClr val="tx1"/>
                </a:solidFill>
                <a:latin typeface="Times New Roman" panose="02020603050405020304" pitchFamily="18" charset="0"/>
                <a:cs typeface="B Nazanin" panose="00000400000000000000" pitchFamily="2" charset="-78"/>
              </a:rPr>
              <a:t>ISI</a:t>
            </a:r>
            <a:r>
              <a:rPr lang="fa-IR" sz="2000" dirty="0" smtClean="0">
                <a:solidFill>
                  <a:schemeClr val="tx1"/>
                </a:solidFill>
                <a:latin typeface="Times New Roman" panose="02020603050405020304" pitchFamily="18" charset="0"/>
                <a:cs typeface="B Nazanin" panose="00000400000000000000" pitchFamily="2" charset="-78"/>
              </a:rPr>
              <a:t> هستند</a:t>
            </a: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سازمان </a:t>
            </a:r>
            <a:r>
              <a:rPr lang="en-US" sz="2000" dirty="0" smtClean="0">
                <a:solidFill>
                  <a:schemeClr val="tx1"/>
                </a:solidFill>
                <a:latin typeface="Times New Roman" panose="02020603050405020304" pitchFamily="18" charset="0"/>
                <a:cs typeface="B Nazanin" panose="00000400000000000000" pitchFamily="2" charset="-78"/>
              </a:rPr>
              <a:t>ISI</a:t>
            </a:r>
            <a:r>
              <a:rPr lang="fa-IR" sz="2000" dirty="0" smtClean="0">
                <a:solidFill>
                  <a:schemeClr val="tx1"/>
                </a:solidFill>
                <a:latin typeface="Times New Roman" panose="02020603050405020304" pitchFamily="18" charset="0"/>
                <a:cs typeface="B Nazanin" panose="00000400000000000000" pitchFamily="2" charset="-78"/>
              </a:rPr>
              <a:t> پایگاه‌های </a:t>
            </a:r>
            <a:r>
              <a:rPr lang="fa-IR" sz="2000" dirty="0">
                <a:solidFill>
                  <a:schemeClr val="tx1"/>
                </a:solidFill>
                <a:latin typeface="Times New Roman" panose="02020603050405020304" pitchFamily="18" charset="0"/>
                <a:cs typeface="B Nazanin" panose="00000400000000000000" pitchFamily="2" charset="-78"/>
              </a:rPr>
              <a:t>مختلفی دارد. مجلاتی که به تازگی در این پایگاه نمایه </a:t>
            </a:r>
            <a:r>
              <a:rPr lang="fa-IR" sz="2000" dirty="0" smtClean="0">
                <a:solidFill>
                  <a:schemeClr val="tx1"/>
                </a:solidFill>
                <a:latin typeface="Times New Roman" panose="02020603050405020304" pitchFamily="18" charset="0"/>
                <a:cs typeface="B Nazanin" panose="00000400000000000000" pitchFamily="2" charset="-78"/>
              </a:rPr>
              <a:t>شده‌اند </a:t>
            </a:r>
            <a:r>
              <a:rPr lang="fa-IR" sz="2000" dirty="0">
                <a:solidFill>
                  <a:schemeClr val="tx1"/>
                </a:solidFill>
                <a:latin typeface="Times New Roman" panose="02020603050405020304" pitchFamily="18" charset="0"/>
                <a:cs typeface="B Nazanin" panose="00000400000000000000" pitchFamily="2" charset="-78"/>
              </a:rPr>
              <a:t>در </a:t>
            </a:r>
            <a:r>
              <a:rPr lang="fa-IR" sz="2000" dirty="0" smtClean="0">
                <a:solidFill>
                  <a:schemeClr val="tx1"/>
                </a:solidFill>
                <a:latin typeface="Times New Roman" panose="02020603050405020304" pitchFamily="18" charset="0"/>
                <a:cs typeface="B Nazanin" panose="00000400000000000000" pitchFamily="2" charset="-78"/>
              </a:rPr>
              <a:t>بخش </a:t>
            </a:r>
            <a:r>
              <a:rPr lang="en-US" sz="2000" dirty="0" smtClean="0">
                <a:solidFill>
                  <a:srgbClr val="FF0000"/>
                </a:solidFill>
                <a:latin typeface="Times New Roman" panose="02020603050405020304" pitchFamily="18" charset="0"/>
                <a:cs typeface="B Nazanin" panose="00000400000000000000" pitchFamily="2" charset="-78"/>
              </a:rPr>
              <a:t>Emerging Sources Citation Index (ESCI) </a:t>
            </a:r>
            <a:r>
              <a:rPr lang="fa-IR" sz="2000" dirty="0" smtClean="0">
                <a:solidFill>
                  <a:srgbClr val="FF0000"/>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قرار می‌گیرند. </a:t>
            </a:r>
            <a:r>
              <a:rPr lang="fa-IR" sz="2000" dirty="0">
                <a:solidFill>
                  <a:schemeClr val="tx1"/>
                </a:solidFill>
                <a:latin typeface="Times New Roman" panose="02020603050405020304" pitchFamily="18" charset="0"/>
                <a:cs typeface="B Nazanin" panose="00000400000000000000" pitchFamily="2" charset="-78"/>
              </a:rPr>
              <a:t>در </a:t>
            </a:r>
            <a:r>
              <a:rPr lang="fa-IR" sz="2000" dirty="0" smtClean="0">
                <a:solidFill>
                  <a:schemeClr val="tx1"/>
                </a:solidFill>
                <a:latin typeface="Times New Roman" panose="02020603050405020304" pitchFamily="18" charset="0"/>
                <a:cs typeface="B Nazanin" panose="00000400000000000000" pitchFamily="2" charset="-78"/>
              </a:rPr>
              <a:t>صورتی‌که </a:t>
            </a:r>
            <a:r>
              <a:rPr lang="fa-IR" sz="2000" dirty="0">
                <a:solidFill>
                  <a:schemeClr val="tx1"/>
                </a:solidFill>
                <a:latin typeface="Times New Roman" panose="02020603050405020304" pitchFamily="18" charset="0"/>
                <a:cs typeface="B Nazanin" panose="00000400000000000000" pitchFamily="2" charset="-78"/>
              </a:rPr>
              <a:t>مجلاتی که در این پایگاه نمایه </a:t>
            </a:r>
            <a:r>
              <a:rPr lang="fa-IR" sz="2000" dirty="0" smtClean="0">
                <a:solidFill>
                  <a:schemeClr val="tx1"/>
                </a:solidFill>
                <a:latin typeface="Times New Roman" panose="02020603050405020304" pitchFamily="18" charset="0"/>
                <a:cs typeface="B Nazanin" panose="00000400000000000000" pitchFamily="2" charset="-78"/>
              </a:rPr>
              <a:t>می‌شوند </a:t>
            </a:r>
            <a:r>
              <a:rPr lang="fa-IR" sz="2000" dirty="0">
                <a:solidFill>
                  <a:schemeClr val="tx1"/>
                </a:solidFill>
                <a:latin typeface="Times New Roman" panose="02020603050405020304" pitchFamily="18" charset="0"/>
                <a:cs typeface="B Nazanin" panose="00000400000000000000" pitchFamily="2" charset="-78"/>
              </a:rPr>
              <a:t>بتوانند </a:t>
            </a:r>
            <a:r>
              <a:rPr lang="fa-IR" sz="2000" dirty="0" smtClean="0">
                <a:solidFill>
                  <a:schemeClr val="tx1"/>
                </a:solidFill>
                <a:latin typeface="Times New Roman" panose="02020603050405020304" pitchFamily="18" charset="0"/>
                <a:cs typeface="B Nazanin" panose="00000400000000000000" pitchFamily="2" charset="-78"/>
              </a:rPr>
              <a:t>بررسی‌های </a:t>
            </a:r>
            <a:r>
              <a:rPr lang="fa-IR" sz="2000" dirty="0">
                <a:solidFill>
                  <a:schemeClr val="tx1"/>
                </a:solidFill>
                <a:latin typeface="Times New Roman" panose="02020603050405020304" pitchFamily="18" charset="0"/>
                <a:cs typeface="B Nazanin" panose="00000400000000000000" pitchFamily="2" charset="-78"/>
              </a:rPr>
              <a:t>سالانه استنادی </a:t>
            </a:r>
            <a:r>
              <a:rPr lang="fa-IR" sz="2000" dirty="0" smtClean="0">
                <a:solidFill>
                  <a:schemeClr val="tx1"/>
                </a:solidFill>
                <a:latin typeface="Times New Roman" panose="02020603050405020304" pitchFamily="18" charset="0"/>
                <a:cs typeface="B Nazanin" panose="00000400000000000000" pitchFamily="2" charset="-78"/>
              </a:rPr>
              <a:t>را </a:t>
            </a:r>
            <a:r>
              <a:rPr lang="fa-IR" sz="2000" dirty="0">
                <a:solidFill>
                  <a:schemeClr val="tx1"/>
                </a:solidFill>
                <a:latin typeface="Times New Roman" panose="02020603050405020304" pitchFamily="18" charset="0"/>
                <a:cs typeface="B Nazanin" panose="00000400000000000000" pitchFamily="2" charset="-78"/>
              </a:rPr>
              <a:t>با موفقیت طی کنند، ضریب تاثیر می گیرند و وارد یکی از دو </a:t>
            </a:r>
            <a:r>
              <a:rPr lang="fa-IR" sz="2000" dirty="0" smtClean="0">
                <a:solidFill>
                  <a:schemeClr val="tx1"/>
                </a:solidFill>
                <a:latin typeface="Times New Roman" panose="02020603050405020304" pitchFamily="18" charset="0"/>
                <a:cs typeface="B Nazanin" panose="00000400000000000000" pitchFamily="2" charset="-78"/>
              </a:rPr>
              <a:t>مجموعه</a:t>
            </a:r>
            <a:r>
              <a:rPr lang="en-US" sz="2000" dirty="0" smtClean="0">
                <a:solidFill>
                  <a:srgbClr val="FF0000"/>
                </a:solidFill>
                <a:latin typeface="Times New Roman" panose="02020603050405020304" pitchFamily="18" charset="0"/>
                <a:cs typeface="B Nazanin" panose="00000400000000000000" pitchFamily="2" charset="-78"/>
              </a:rPr>
              <a:t>Science </a:t>
            </a:r>
            <a:r>
              <a:rPr lang="en-US" sz="2000" dirty="0">
                <a:solidFill>
                  <a:srgbClr val="FF0000"/>
                </a:solidFill>
                <a:latin typeface="Times New Roman" panose="02020603050405020304" pitchFamily="18" charset="0"/>
                <a:cs typeface="B Nazanin" panose="00000400000000000000" pitchFamily="2" charset="-78"/>
              </a:rPr>
              <a:t>Citation Index </a:t>
            </a:r>
            <a:r>
              <a:rPr lang="en-US" sz="2000" dirty="0" smtClean="0">
                <a:solidFill>
                  <a:srgbClr val="FF0000"/>
                </a:solidFill>
                <a:latin typeface="Times New Roman" panose="02020603050405020304" pitchFamily="18" charset="0"/>
                <a:cs typeface="B Nazanin" panose="00000400000000000000" pitchFamily="2" charset="-78"/>
              </a:rPr>
              <a:t>Expanded (SCIE)</a:t>
            </a:r>
            <a:r>
              <a:rPr lang="fa-IR" sz="2000" dirty="0" smtClean="0">
                <a:solidFill>
                  <a:srgbClr val="FF0000"/>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و یا </a:t>
            </a:r>
            <a:r>
              <a:rPr lang="en-US" sz="2000" dirty="0" smtClean="0">
                <a:solidFill>
                  <a:srgbClr val="FF0000"/>
                </a:solidFill>
                <a:latin typeface="Times New Roman" panose="02020603050405020304" pitchFamily="18" charset="0"/>
                <a:cs typeface="B Nazanin" panose="00000400000000000000" pitchFamily="2" charset="-78"/>
              </a:rPr>
              <a:t>Social </a:t>
            </a:r>
            <a:r>
              <a:rPr lang="en-US" sz="2000" dirty="0">
                <a:solidFill>
                  <a:srgbClr val="FF0000"/>
                </a:solidFill>
                <a:latin typeface="Times New Roman" panose="02020603050405020304" pitchFamily="18" charset="0"/>
                <a:cs typeface="B Nazanin" panose="00000400000000000000" pitchFamily="2" charset="-78"/>
              </a:rPr>
              <a:t>Sciences Citation </a:t>
            </a:r>
            <a:r>
              <a:rPr lang="en-US" sz="2000" dirty="0" smtClean="0">
                <a:solidFill>
                  <a:srgbClr val="FF0000"/>
                </a:solidFill>
                <a:latin typeface="Times New Roman" panose="02020603050405020304" pitchFamily="18" charset="0"/>
                <a:cs typeface="B Nazanin" panose="00000400000000000000" pitchFamily="2" charset="-78"/>
              </a:rPr>
              <a:t>Index (SSCI)</a:t>
            </a:r>
            <a:r>
              <a:rPr lang="fa-IR" sz="2000" dirty="0" smtClean="0">
                <a:solidFill>
                  <a:srgbClr val="FF0000"/>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می‌شوند </a:t>
            </a:r>
            <a:r>
              <a:rPr lang="fa-IR" sz="2000" dirty="0">
                <a:solidFill>
                  <a:schemeClr val="tx1"/>
                </a:solidFill>
                <a:latin typeface="Times New Roman" panose="02020603050405020304" pitchFamily="18" charset="0"/>
                <a:cs typeface="B Nazanin" panose="00000400000000000000" pitchFamily="2" charset="-78"/>
              </a:rPr>
              <a:t>که این </a:t>
            </a:r>
            <a:r>
              <a:rPr lang="fa-IR" sz="2000" dirty="0" smtClean="0">
                <a:solidFill>
                  <a:schemeClr val="tx1"/>
                </a:solidFill>
                <a:latin typeface="Times New Roman" panose="02020603050405020304" pitchFamily="18" charset="0"/>
                <a:cs typeface="B Nazanin" panose="00000400000000000000" pitchFamily="2" charset="-78"/>
              </a:rPr>
              <a:t>مجموعه ها به </a:t>
            </a:r>
            <a:r>
              <a:rPr lang="fa-IR" sz="2000" dirty="0">
                <a:solidFill>
                  <a:schemeClr val="tx1"/>
                </a:solidFill>
                <a:latin typeface="Times New Roman" panose="02020603050405020304" pitchFamily="18" charset="0"/>
                <a:cs typeface="B Nazanin" panose="00000400000000000000" pitchFamily="2" charset="-78"/>
              </a:rPr>
              <a:t>مجلات حوزه علوم و علوم اجتماعی اختصاص دارد. همچنین مجلات حوزه هنر و علوم انسانی نیز در </a:t>
            </a:r>
            <a:r>
              <a:rPr lang="fa-IR" sz="2000" dirty="0" smtClean="0">
                <a:solidFill>
                  <a:schemeClr val="tx1"/>
                </a:solidFill>
                <a:latin typeface="Times New Roman" panose="02020603050405020304" pitchFamily="18" charset="0"/>
                <a:cs typeface="B Nazanin" panose="00000400000000000000" pitchFamily="2" charset="-78"/>
              </a:rPr>
              <a:t>مجموعه </a:t>
            </a:r>
            <a:r>
              <a:rPr lang="en-US" sz="2000" dirty="0" smtClean="0">
                <a:solidFill>
                  <a:srgbClr val="FF0000"/>
                </a:solidFill>
                <a:latin typeface="Times New Roman" panose="02020603050405020304" pitchFamily="18" charset="0"/>
                <a:cs typeface="B Nazanin" panose="00000400000000000000" pitchFamily="2" charset="-78"/>
              </a:rPr>
              <a:t>Arts </a:t>
            </a:r>
            <a:r>
              <a:rPr lang="en-US" sz="2000" dirty="0">
                <a:solidFill>
                  <a:srgbClr val="FF0000"/>
                </a:solidFill>
                <a:latin typeface="Times New Roman" panose="02020603050405020304" pitchFamily="18" charset="0"/>
                <a:cs typeface="B Nazanin" panose="00000400000000000000" pitchFamily="2" charset="-78"/>
              </a:rPr>
              <a:t>&amp; </a:t>
            </a:r>
            <a:r>
              <a:rPr lang="en-US" sz="2000" dirty="0" smtClean="0">
                <a:solidFill>
                  <a:srgbClr val="FF0000"/>
                </a:solidFill>
                <a:latin typeface="Times New Roman" panose="02020603050405020304" pitchFamily="18" charset="0"/>
                <a:cs typeface="B Nazanin" panose="00000400000000000000" pitchFamily="2" charset="-78"/>
              </a:rPr>
              <a:t>Humanities Citation Index (AHCI)</a:t>
            </a:r>
            <a:r>
              <a:rPr lang="fa-IR" sz="2000" dirty="0" smtClean="0">
                <a:solidFill>
                  <a:srgbClr val="FF0000"/>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نمایه می‌شوند</a:t>
            </a:r>
            <a:r>
              <a:rPr lang="fa-IR" sz="2000" dirty="0">
                <a:solidFill>
                  <a:schemeClr val="tx1"/>
                </a:solidFill>
                <a:latin typeface="Times New Roman" panose="02020603050405020304" pitchFamily="18" charset="0"/>
                <a:cs typeface="B Nazanin" panose="00000400000000000000" pitchFamily="2" charset="-78"/>
              </a:rPr>
              <a:t>. مستر ژورنال لیست شامل تمامی مجلات 4 </a:t>
            </a:r>
            <a:r>
              <a:rPr lang="fa-IR" sz="2000" dirty="0" smtClean="0">
                <a:solidFill>
                  <a:schemeClr val="tx1"/>
                </a:solidFill>
                <a:latin typeface="Times New Roman" panose="02020603050405020304" pitchFamily="18" charset="0"/>
                <a:cs typeface="B Nazanin" panose="00000400000000000000" pitchFamily="2" charset="-78"/>
              </a:rPr>
              <a:t>مجموعه‌ی فوق </a:t>
            </a:r>
            <a:r>
              <a:rPr lang="fa-IR" sz="2000" dirty="0">
                <a:solidFill>
                  <a:schemeClr val="tx1"/>
                </a:solidFill>
                <a:latin typeface="Times New Roman" panose="02020603050405020304" pitchFamily="18" charset="0"/>
                <a:cs typeface="B Nazanin" panose="00000400000000000000" pitchFamily="2" charset="-78"/>
              </a:rPr>
              <a:t>است و از طریق </a:t>
            </a:r>
            <a:r>
              <a:rPr lang="fa-IR" sz="2000" dirty="0" smtClean="0">
                <a:solidFill>
                  <a:schemeClr val="tx1"/>
                </a:solidFill>
                <a:latin typeface="Times New Roman" panose="02020603050405020304" pitchFamily="18" charset="0"/>
                <a:cs typeface="B Nazanin" panose="00000400000000000000" pitchFamily="2" charset="-78"/>
              </a:rPr>
              <a:t>آدرس </a:t>
            </a:r>
            <a:r>
              <a:rPr lang="en-US" sz="2000" dirty="0" smtClean="0">
                <a:solidFill>
                  <a:schemeClr val="tx1"/>
                </a:solidFill>
                <a:latin typeface="Times New Roman" panose="02020603050405020304" pitchFamily="18" charset="0"/>
                <a:cs typeface="B Nazanin" panose="00000400000000000000" pitchFamily="2" charset="-78"/>
              </a:rPr>
              <a:t>https</a:t>
            </a:r>
            <a:r>
              <a:rPr lang="en-US" sz="2000" dirty="0">
                <a:solidFill>
                  <a:schemeClr val="tx1"/>
                </a:solidFill>
                <a:latin typeface="Times New Roman" panose="02020603050405020304" pitchFamily="18" charset="0"/>
                <a:cs typeface="B Nazanin" panose="00000400000000000000" pitchFamily="2" charset="-78"/>
              </a:rPr>
              <a:t>://</a:t>
            </a:r>
            <a:r>
              <a:rPr lang="en-US" sz="2000" dirty="0" smtClean="0">
                <a:solidFill>
                  <a:schemeClr val="tx1"/>
                </a:solidFill>
                <a:latin typeface="Times New Roman" panose="02020603050405020304" pitchFamily="18" charset="0"/>
                <a:cs typeface="B Nazanin" panose="00000400000000000000" pitchFamily="2" charset="-78"/>
              </a:rPr>
              <a:t>mjl.clarivate.com/home</a:t>
            </a:r>
            <a:r>
              <a:rPr lang="fa-IR" sz="2000" dirty="0" smtClean="0">
                <a:solidFill>
                  <a:schemeClr val="tx1"/>
                </a:solidFill>
                <a:latin typeface="Times New Roman" panose="02020603050405020304" pitchFamily="18" charset="0"/>
                <a:cs typeface="B Nazanin" panose="00000400000000000000" pitchFamily="2" charset="-78"/>
              </a:rPr>
              <a:t> در </a:t>
            </a:r>
            <a:r>
              <a:rPr lang="fa-IR" sz="2000" dirty="0">
                <a:solidFill>
                  <a:schemeClr val="tx1"/>
                </a:solidFill>
                <a:latin typeface="Times New Roman" panose="02020603050405020304" pitchFamily="18" charset="0"/>
                <a:cs typeface="B Nazanin" panose="00000400000000000000" pitchFamily="2" charset="-78"/>
              </a:rPr>
              <a:t>دسترس </a:t>
            </a:r>
            <a:r>
              <a:rPr lang="fa-IR" sz="2000" dirty="0" smtClean="0">
                <a:solidFill>
                  <a:schemeClr val="tx1"/>
                </a:solidFill>
                <a:latin typeface="Times New Roman" panose="02020603050405020304" pitchFamily="18" charset="0"/>
                <a:cs typeface="B Nazanin" panose="00000400000000000000" pitchFamily="2" charset="-78"/>
              </a:rPr>
              <a:t>می‌باشد.  </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993836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63236" y="467933"/>
            <a:ext cx="8596668" cy="807076"/>
          </a:xfrm>
        </p:spPr>
        <p:txBody>
          <a:bodyPr anchor="ctr">
            <a:noAutofit/>
          </a:bodyPr>
          <a:lstStyle/>
          <a:p>
            <a:pPr algn="ctr"/>
            <a:r>
              <a:rPr lang="fa-IR" sz="4800" b="1" dirty="0" smtClean="0">
                <a:solidFill>
                  <a:srgbClr val="002060"/>
                </a:solidFill>
                <a:latin typeface="Times New Roman" panose="02020603050405020304" pitchFamily="18" charset="0"/>
                <a:cs typeface="B Davat" panose="00000400000000000000" pitchFamily="2" charset="-78"/>
              </a:rPr>
              <a:t>جستجوی مجلات </a:t>
            </a:r>
            <a:r>
              <a:rPr lang="en-US" sz="4800" b="1" dirty="0" smtClean="0">
                <a:solidFill>
                  <a:srgbClr val="002060"/>
                </a:solidFill>
                <a:latin typeface="Times New Roman" panose="02020603050405020304" pitchFamily="18" charset="0"/>
                <a:cs typeface="B Davat" panose="00000400000000000000" pitchFamily="2" charset="-78"/>
              </a:rPr>
              <a:t>MJL</a:t>
            </a:r>
            <a:endParaRPr lang="en-US" sz="4800" b="1" dirty="0">
              <a:solidFill>
                <a:srgbClr val="002060"/>
              </a:solidFill>
              <a:latin typeface="Times New Roman" panose="02020603050405020304" pitchFamily="18" charset="0"/>
              <a:cs typeface="B Davat"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329" y="1275009"/>
            <a:ext cx="11004481" cy="5277908"/>
          </a:xfrm>
          <a:prstGeom prst="rect">
            <a:avLst/>
          </a:prstGeom>
          <a:ln w="12700">
            <a:solidFill>
              <a:schemeClr val="tx1"/>
            </a:solidFill>
          </a:ln>
        </p:spPr>
      </p:pic>
    </p:spTree>
    <p:extLst>
      <p:ext uri="{BB962C8B-B14F-4D97-AF65-F5344CB8AC3E}">
        <p14:creationId xmlns:p14="http://schemas.microsoft.com/office/powerpoint/2010/main" val="1364421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oAutofit/>
          </a:bodyPr>
          <a:lstStyle/>
          <a:p>
            <a:pPr algn="r"/>
            <a:r>
              <a:rPr lang="fa-IR" sz="4800" b="1" dirty="0" smtClean="0">
                <a:solidFill>
                  <a:srgbClr val="002060"/>
                </a:solidFill>
                <a:cs typeface="B Davat" panose="00000400000000000000" pitchFamily="2" charset="-78"/>
              </a:rPr>
              <a:t>دسته بندی مجلات از نظر اعتبار</a:t>
            </a:r>
            <a:endParaRPr lang="fa-IR" sz="4800" b="1" dirty="0">
              <a:solidFill>
                <a:srgbClr val="002060"/>
              </a:solidFill>
              <a:cs typeface="B Davat"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r>
              <a:rPr lang="fa-IR" sz="2000" b="1" dirty="0" smtClean="0">
                <a:solidFill>
                  <a:srgbClr val="FF0000"/>
                </a:solidFill>
                <a:cs typeface="B Nazanin" panose="00000400000000000000" pitchFamily="2" charset="-78"/>
              </a:rPr>
              <a:t>	</a:t>
            </a:r>
            <a:r>
              <a:rPr lang="fa-IR" sz="2000" dirty="0" smtClean="0">
                <a:solidFill>
                  <a:schemeClr val="tx1"/>
                </a:solidFill>
                <a:cs typeface="B Nazanin" panose="00000400000000000000" pitchFamily="2" charset="-78"/>
              </a:rPr>
              <a:t>یکی از مراحل مهم انتشار و به اشتراک گذاری پژوهش، انتخاب مجله مناسب است. زیرا در صورت انتخاب مجله نامناسب، هزینه و زمان پژوهشگر به هدر رفته و علاوه بر عدم دریافت امتیاز مقاله، اعتبار پژوهشگر نیز خدشه‌دار خواهد شد. از این رو آشنایی با اصول انتخاب مجله و انواع مجلات از نظر اعتبار بسیار مهم است. به طور کلی، می‌توان مجلات را از نظر اعتبار به سه دسته تقسیم کرد: </a:t>
            </a:r>
            <a:endParaRPr lang="fa-IR" sz="2000" dirty="0">
              <a:solidFill>
                <a:schemeClr val="tx1"/>
              </a:solidFill>
              <a:cs typeface="B Nazanin" panose="00000400000000000000" pitchFamily="2" charset="-78"/>
            </a:endParaRPr>
          </a:p>
          <a:p>
            <a:pPr algn="just">
              <a:lnSpc>
                <a:spcPct val="150000"/>
              </a:lnSpc>
            </a:pPr>
            <a:endParaRPr lang="fa-IR" sz="2000" b="1" dirty="0" smtClean="0">
              <a:solidFill>
                <a:srgbClr val="FF0000"/>
              </a:solidFill>
              <a:cs typeface="B Nazanin" panose="00000400000000000000" pitchFamily="2" charset="-78"/>
            </a:endParaRPr>
          </a:p>
          <a:p>
            <a:pPr algn="just">
              <a:lnSpc>
                <a:spcPct val="150000"/>
              </a:lnSpc>
            </a:pPr>
            <a:r>
              <a:rPr lang="fa-IR" sz="2000" b="1" dirty="0" smtClean="0">
                <a:solidFill>
                  <a:srgbClr val="FF0000"/>
                </a:solidFill>
                <a:cs typeface="B Nazanin" panose="00000400000000000000" pitchFamily="2" charset="-78"/>
              </a:rPr>
              <a:t>مجلات معتبر و مورد تائید وزارت علوم</a:t>
            </a:r>
            <a:endParaRPr lang="fa-IR" sz="2000" dirty="0" smtClean="0">
              <a:cs typeface="B Nazanin" panose="00000400000000000000" pitchFamily="2" charset="-78"/>
            </a:endParaRPr>
          </a:p>
          <a:p>
            <a:pPr algn="just">
              <a:lnSpc>
                <a:spcPct val="150000"/>
              </a:lnSpc>
            </a:pPr>
            <a:r>
              <a:rPr lang="fa-IR" sz="2000" b="1" dirty="0" smtClean="0">
                <a:solidFill>
                  <a:srgbClr val="FF0000"/>
                </a:solidFill>
                <a:cs typeface="B Nazanin" panose="00000400000000000000" pitchFamily="2" charset="-78"/>
              </a:rPr>
              <a:t>مجلات نامعتبر</a:t>
            </a:r>
          </a:p>
          <a:p>
            <a:pPr algn="just">
              <a:lnSpc>
                <a:spcPct val="150000"/>
              </a:lnSpc>
            </a:pPr>
            <a:r>
              <a:rPr lang="fa-IR" sz="2000" b="1" dirty="0" smtClean="0">
                <a:solidFill>
                  <a:srgbClr val="FF0000"/>
                </a:solidFill>
                <a:cs typeface="B Nazanin" panose="00000400000000000000" pitchFamily="2" charset="-78"/>
              </a:rPr>
              <a:t>مجلات جعلی</a:t>
            </a:r>
            <a:endParaRPr lang="fa-IR" sz="2000" b="1" dirty="0">
              <a:cs typeface="B Nazanin" panose="00000400000000000000" pitchFamily="2" charset="-78"/>
            </a:endParaRPr>
          </a:p>
        </p:txBody>
      </p:sp>
    </p:spTree>
    <p:extLst>
      <p:ext uri="{BB962C8B-B14F-4D97-AF65-F5344CB8AC3E}">
        <p14:creationId xmlns:p14="http://schemas.microsoft.com/office/powerpoint/2010/main" val="40330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63236" y="467933"/>
            <a:ext cx="8596668" cy="807076"/>
          </a:xfrm>
        </p:spPr>
        <p:txBody>
          <a:bodyPr anchor="ctr">
            <a:noAutofit/>
          </a:bodyPr>
          <a:lstStyle/>
          <a:p>
            <a:pPr algn="ctr"/>
            <a:r>
              <a:rPr lang="fa-IR" sz="4800" b="1" dirty="0" smtClean="0">
                <a:solidFill>
                  <a:srgbClr val="002060"/>
                </a:solidFill>
                <a:latin typeface="Times New Roman" panose="02020603050405020304" pitchFamily="18" charset="0"/>
                <a:cs typeface="B Davat" panose="00000400000000000000" pitchFamily="2" charset="-78"/>
              </a:rPr>
              <a:t>اطلاعات مجله در </a:t>
            </a:r>
            <a:r>
              <a:rPr lang="en-US" sz="4800" b="1" dirty="0" smtClean="0">
                <a:solidFill>
                  <a:srgbClr val="002060"/>
                </a:solidFill>
                <a:latin typeface="Times New Roman" panose="02020603050405020304" pitchFamily="18" charset="0"/>
                <a:cs typeface="B Davat" panose="00000400000000000000" pitchFamily="2" charset="-78"/>
              </a:rPr>
              <a:t>MJL</a:t>
            </a:r>
            <a:endParaRPr lang="en-US" sz="4800" b="1" dirty="0">
              <a:solidFill>
                <a:srgbClr val="002060"/>
              </a:solidFill>
              <a:latin typeface="Times New Roman" panose="02020603050405020304" pitchFamily="18" charset="0"/>
              <a:cs typeface="B Davat"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46" t="12235" r="1679" b="5975"/>
          <a:stretch/>
        </p:blipFill>
        <p:spPr>
          <a:xfrm>
            <a:off x="363792" y="1390920"/>
            <a:ext cx="11395556" cy="5370490"/>
          </a:xfrm>
          <a:prstGeom prst="rect">
            <a:avLst/>
          </a:prstGeom>
          <a:ln w="12700">
            <a:solidFill>
              <a:schemeClr val="tx1"/>
            </a:solidFill>
          </a:ln>
        </p:spPr>
      </p:pic>
    </p:spTree>
    <p:extLst>
      <p:ext uri="{BB962C8B-B14F-4D97-AF65-F5344CB8AC3E}">
        <p14:creationId xmlns:p14="http://schemas.microsoft.com/office/powerpoint/2010/main" val="4033807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800" b="1" dirty="0" smtClean="0">
                <a:solidFill>
                  <a:srgbClr val="002060"/>
                </a:solidFill>
                <a:latin typeface="Times New Roman" panose="02020603050405020304" pitchFamily="18" charset="0"/>
                <a:cs typeface="B Davat" panose="00000400000000000000" pitchFamily="2" charset="-78"/>
              </a:rPr>
              <a:t>مقایسه</a:t>
            </a:r>
            <a:r>
              <a:rPr lang="fa-IR" sz="4800" b="1" dirty="0" smtClean="0">
                <a:solidFill>
                  <a:srgbClr val="002060"/>
                </a:solidFill>
                <a:latin typeface="Times New Roman" panose="02020603050405020304" pitchFamily="18" charset="0"/>
                <a:cs typeface="B Nazanin" panose="00000400000000000000" pitchFamily="2" charset="-78"/>
              </a:rPr>
              <a:t> </a:t>
            </a:r>
            <a:r>
              <a:rPr lang="en-US" sz="4400" b="1" dirty="0" smtClean="0">
                <a:solidFill>
                  <a:srgbClr val="002060"/>
                </a:solidFill>
                <a:latin typeface="Times New Roman" panose="02020603050405020304" pitchFamily="18" charset="0"/>
                <a:cs typeface="B Nazanin" panose="00000400000000000000" pitchFamily="2" charset="-78"/>
              </a:rPr>
              <a:t>JCR</a:t>
            </a:r>
            <a:r>
              <a:rPr lang="fa-IR" sz="4400" b="1" dirty="0" smtClean="0">
                <a:solidFill>
                  <a:srgbClr val="002060"/>
                </a:solidFill>
                <a:latin typeface="Times New Roman" panose="02020603050405020304" pitchFamily="18" charset="0"/>
                <a:cs typeface="B Nazanin" panose="00000400000000000000" pitchFamily="2" charset="-78"/>
              </a:rPr>
              <a:t> </a:t>
            </a:r>
            <a:r>
              <a:rPr lang="fa-IR" sz="4800" b="1" dirty="0" smtClean="0">
                <a:solidFill>
                  <a:srgbClr val="002060"/>
                </a:solidFill>
                <a:latin typeface="Times New Roman" panose="02020603050405020304" pitchFamily="18" charset="0"/>
                <a:cs typeface="B Davat" panose="00000400000000000000" pitchFamily="2" charset="-78"/>
              </a:rPr>
              <a:t>و</a:t>
            </a:r>
            <a:r>
              <a:rPr lang="fa-IR" sz="4400" b="1" dirty="0" smtClean="0">
                <a:solidFill>
                  <a:srgbClr val="002060"/>
                </a:solidFill>
                <a:latin typeface="Times New Roman" panose="02020603050405020304" pitchFamily="18" charset="0"/>
                <a:cs typeface="B Nazanin" panose="00000400000000000000" pitchFamily="2" charset="-78"/>
              </a:rPr>
              <a:t> </a:t>
            </a:r>
            <a:r>
              <a:rPr lang="en-US" sz="4400" b="1" dirty="0" smtClean="0">
                <a:solidFill>
                  <a:srgbClr val="002060"/>
                </a:solidFill>
                <a:latin typeface="Times New Roman" panose="02020603050405020304" pitchFamily="18" charset="0"/>
                <a:cs typeface="B Nazanin" panose="00000400000000000000" pitchFamily="2" charset="-78"/>
              </a:rPr>
              <a:t>MJL</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r>
              <a:rPr lang="en-US" sz="2000" b="1" dirty="0" smtClean="0">
                <a:solidFill>
                  <a:schemeClr val="tx1"/>
                </a:solidFill>
                <a:latin typeface="Times New Roman" panose="02020603050405020304" pitchFamily="18" charset="0"/>
                <a:cs typeface="B Nazanin" panose="00000400000000000000" pitchFamily="2" charset="-78"/>
              </a:rPr>
              <a:t>	</a:t>
            </a:r>
            <a:r>
              <a:rPr lang="en-US" sz="2000" dirty="0" smtClean="0">
                <a:solidFill>
                  <a:schemeClr val="tx1"/>
                </a:solidFill>
                <a:latin typeface="Times New Roman" panose="02020603050405020304" pitchFamily="18" charset="0"/>
                <a:cs typeface="B Nazanin" panose="00000400000000000000" pitchFamily="2" charset="-78"/>
              </a:rPr>
              <a:t>JCR </a:t>
            </a:r>
            <a:r>
              <a:rPr lang="fa-IR" sz="2000" dirty="0" smtClean="0">
                <a:solidFill>
                  <a:schemeClr val="tx1"/>
                </a:solidFill>
                <a:latin typeface="Times New Roman" panose="02020603050405020304" pitchFamily="18" charset="0"/>
                <a:cs typeface="B Nazanin" panose="00000400000000000000" pitchFamily="2" charset="-78"/>
              </a:rPr>
              <a:t> و </a:t>
            </a:r>
            <a:r>
              <a:rPr lang="en-US" sz="2000" dirty="0" smtClean="0">
                <a:solidFill>
                  <a:schemeClr val="tx1"/>
                </a:solidFill>
                <a:latin typeface="Times New Roman" panose="02020603050405020304" pitchFamily="18" charset="0"/>
                <a:cs typeface="B Nazanin" panose="00000400000000000000" pitchFamily="2" charset="-78"/>
              </a:rPr>
              <a:t>MJL</a:t>
            </a:r>
            <a:r>
              <a:rPr lang="fa-IR" sz="2000" dirty="0" smtClean="0">
                <a:solidFill>
                  <a:schemeClr val="tx1"/>
                </a:solidFill>
                <a:latin typeface="Times New Roman" panose="02020603050405020304" pitchFamily="18" charset="0"/>
                <a:cs typeface="B Nazanin" panose="00000400000000000000" pitchFamily="2" charset="-78"/>
              </a:rPr>
              <a:t> هر دو از محصولات شرکت </a:t>
            </a:r>
            <a:r>
              <a:rPr lang="en-US" sz="2000" dirty="0" err="1" smtClean="0">
                <a:solidFill>
                  <a:schemeClr val="tx1"/>
                </a:solidFill>
                <a:latin typeface="Times New Roman" panose="02020603050405020304" pitchFamily="18" charset="0"/>
                <a:cs typeface="B Nazanin" panose="00000400000000000000" pitchFamily="2" charset="-78"/>
              </a:rPr>
              <a:t>Clarivate</a:t>
            </a:r>
            <a:r>
              <a:rPr lang="en-US" sz="2000" dirty="0" smtClean="0">
                <a:solidFill>
                  <a:schemeClr val="tx1"/>
                </a:solidFill>
                <a:latin typeface="Times New Roman" panose="02020603050405020304" pitchFamily="18" charset="0"/>
                <a:cs typeface="B Nazanin" panose="00000400000000000000" pitchFamily="2" charset="-78"/>
              </a:rPr>
              <a:t> Analytics</a:t>
            </a:r>
            <a:r>
              <a:rPr lang="fa-IR" sz="2000" dirty="0" smtClean="0">
                <a:solidFill>
                  <a:schemeClr val="tx1"/>
                </a:solidFill>
                <a:latin typeface="Times New Roman" panose="02020603050405020304" pitchFamily="18" charset="0"/>
                <a:cs typeface="B Nazanin" panose="00000400000000000000" pitchFamily="2" charset="-78"/>
              </a:rPr>
              <a:t> هستند و فرآورده‌های جانبی </a:t>
            </a:r>
            <a:r>
              <a:rPr lang="en-US" sz="2000" dirty="0" smtClean="0">
                <a:solidFill>
                  <a:schemeClr val="tx1"/>
                </a:solidFill>
                <a:latin typeface="Times New Roman" panose="02020603050405020304" pitchFamily="18" charset="0"/>
                <a:cs typeface="B Nazanin" panose="00000400000000000000" pitchFamily="2" charset="-78"/>
              </a:rPr>
              <a:t>ISI</a:t>
            </a:r>
            <a:r>
              <a:rPr lang="fa-IR" sz="2000" dirty="0" smtClean="0">
                <a:solidFill>
                  <a:schemeClr val="tx1"/>
                </a:solidFill>
                <a:latin typeface="Times New Roman" panose="02020603050405020304" pitchFamily="18" charset="0"/>
                <a:cs typeface="B Nazanin" panose="00000400000000000000" pitchFamily="2" charset="-78"/>
              </a:rPr>
              <a:t> محسوب می‌شوند. </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اما تفاوت مهمی بین این دو ابزار وجود دارد. همانطور که پیش از این اشاره شد، </a:t>
            </a:r>
            <a:r>
              <a:rPr lang="en-US" sz="2000" dirty="0" smtClean="0">
                <a:solidFill>
                  <a:schemeClr val="tx1"/>
                </a:solidFill>
                <a:latin typeface="Times New Roman" panose="02020603050405020304" pitchFamily="18" charset="0"/>
                <a:cs typeface="B Nazanin" panose="00000400000000000000" pitchFamily="2" charset="-78"/>
              </a:rPr>
              <a:t>MJL</a:t>
            </a:r>
            <a:r>
              <a:rPr lang="fa-IR" sz="2000" dirty="0" smtClean="0">
                <a:solidFill>
                  <a:schemeClr val="tx1"/>
                </a:solidFill>
                <a:latin typeface="Times New Roman" panose="02020603050405020304" pitchFamily="18" charset="0"/>
                <a:cs typeface="B Nazanin" panose="00000400000000000000" pitchFamily="2" charset="-78"/>
              </a:rPr>
              <a:t> شامل لیستی از مجلات موجود در چهار پایگاه زیرمجموعه </a:t>
            </a:r>
            <a:r>
              <a:rPr lang="en-US" sz="2000" dirty="0" smtClean="0">
                <a:solidFill>
                  <a:schemeClr val="tx1"/>
                </a:solidFill>
                <a:latin typeface="Times New Roman" panose="02020603050405020304" pitchFamily="18" charset="0"/>
                <a:cs typeface="B Nazanin" panose="00000400000000000000" pitchFamily="2" charset="-78"/>
              </a:rPr>
              <a:t>ISI</a:t>
            </a:r>
            <a:r>
              <a:rPr lang="fa-IR" sz="2000" dirty="0" smtClean="0">
                <a:solidFill>
                  <a:schemeClr val="tx1"/>
                </a:solidFill>
                <a:latin typeface="Times New Roman" panose="02020603050405020304" pitchFamily="18" charset="0"/>
                <a:cs typeface="B Nazanin" panose="00000400000000000000" pitchFamily="2" charset="-78"/>
              </a:rPr>
              <a:t> است که یکی از این پایگاه‌ها (</a:t>
            </a:r>
            <a:r>
              <a:rPr lang="en-US" sz="2000" dirty="0" smtClean="0">
                <a:solidFill>
                  <a:schemeClr val="tx1"/>
                </a:solidFill>
                <a:latin typeface="Times New Roman" panose="02020603050405020304" pitchFamily="18" charset="0"/>
                <a:cs typeface="B Nazanin" panose="00000400000000000000" pitchFamily="2" charset="-78"/>
              </a:rPr>
              <a:t>ESCI</a:t>
            </a:r>
            <a:r>
              <a:rPr lang="fa-IR" sz="2000" dirty="0" smtClean="0">
                <a:solidFill>
                  <a:schemeClr val="tx1"/>
                </a:solidFill>
                <a:latin typeface="Times New Roman" panose="02020603050405020304" pitchFamily="18" charset="0"/>
                <a:cs typeface="B Nazanin" panose="00000400000000000000" pitchFamily="2" charset="-78"/>
              </a:rPr>
              <a:t>) شامل مجلات فاقد ضریب تأثیر </a:t>
            </a:r>
            <a:r>
              <a:rPr lang="en-US" sz="2000" dirty="0" smtClean="0">
                <a:solidFill>
                  <a:schemeClr val="tx1"/>
                </a:solidFill>
                <a:latin typeface="Times New Roman" panose="02020603050405020304" pitchFamily="18" charset="0"/>
                <a:cs typeface="B Nazanin" panose="00000400000000000000" pitchFamily="2" charset="-78"/>
              </a:rPr>
              <a:t>(Impact Factor)</a:t>
            </a:r>
            <a:r>
              <a:rPr lang="fa-IR" sz="2000" dirty="0" smtClean="0">
                <a:solidFill>
                  <a:schemeClr val="tx1"/>
                </a:solidFill>
                <a:latin typeface="Times New Roman" panose="02020603050405020304" pitchFamily="18" charset="0"/>
                <a:cs typeface="B Nazanin" panose="00000400000000000000" pitchFamily="2" charset="-78"/>
              </a:rPr>
              <a:t> است. به همین دلیل مجلات </a:t>
            </a:r>
            <a:r>
              <a:rPr lang="en-US" sz="2000" dirty="0" smtClean="0">
                <a:solidFill>
                  <a:schemeClr val="tx1"/>
                </a:solidFill>
                <a:latin typeface="Times New Roman" panose="02020603050405020304" pitchFamily="18" charset="0"/>
                <a:cs typeface="B Nazanin" panose="00000400000000000000" pitchFamily="2" charset="-78"/>
              </a:rPr>
              <a:t>ESCI</a:t>
            </a:r>
            <a:r>
              <a:rPr lang="fa-IR" sz="2000" dirty="0" smtClean="0">
                <a:solidFill>
                  <a:schemeClr val="tx1"/>
                </a:solidFill>
                <a:latin typeface="Times New Roman" panose="02020603050405020304" pitchFamily="18" charset="0"/>
                <a:cs typeface="B Nazanin" panose="00000400000000000000" pitchFamily="2" charset="-78"/>
              </a:rPr>
              <a:t> از اعتبار کمتری نسبت به مجلات سه پایگاه دیگر برخوردار هستند. </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از سوی دیگر </a:t>
            </a:r>
            <a:r>
              <a:rPr lang="en-US" sz="2000" dirty="0" smtClean="0">
                <a:solidFill>
                  <a:schemeClr val="tx1"/>
                </a:solidFill>
                <a:latin typeface="Times New Roman" panose="02020603050405020304" pitchFamily="18" charset="0"/>
                <a:cs typeface="B Nazanin" panose="00000400000000000000" pitchFamily="2" charset="-78"/>
              </a:rPr>
              <a:t>JCR</a:t>
            </a:r>
            <a:r>
              <a:rPr lang="fa-IR" sz="2000" dirty="0" smtClean="0">
                <a:solidFill>
                  <a:schemeClr val="tx1"/>
                </a:solidFill>
                <a:latin typeface="Times New Roman" panose="02020603050405020304" pitchFamily="18" charset="0"/>
                <a:cs typeface="B Nazanin" panose="00000400000000000000" pitchFamily="2" charset="-78"/>
              </a:rPr>
              <a:t> تنها شامل مجلات دارای ضریب تأثیر نمایه شده در سه مجموعه </a:t>
            </a:r>
            <a:r>
              <a:rPr lang="en-US" sz="2000" dirty="0" smtClean="0">
                <a:solidFill>
                  <a:schemeClr val="tx1"/>
                </a:solidFill>
                <a:latin typeface="Times New Roman" panose="02020603050405020304" pitchFamily="18" charset="0"/>
                <a:cs typeface="B Nazanin" panose="00000400000000000000" pitchFamily="2" charset="-78"/>
              </a:rPr>
              <a:t>SCIE</a:t>
            </a:r>
            <a:r>
              <a:rPr lang="fa-IR" sz="2000" dirty="0" smtClean="0">
                <a:solidFill>
                  <a:schemeClr val="tx1"/>
                </a:solidFill>
                <a:latin typeface="Times New Roman" panose="02020603050405020304" pitchFamily="18" charset="0"/>
                <a:cs typeface="B Nazanin" panose="00000400000000000000" pitchFamily="2" charset="-78"/>
              </a:rPr>
              <a:t>، </a:t>
            </a:r>
            <a:r>
              <a:rPr lang="en-US" sz="2000" dirty="0" smtClean="0">
                <a:solidFill>
                  <a:schemeClr val="tx1"/>
                </a:solidFill>
                <a:latin typeface="Times New Roman" panose="02020603050405020304" pitchFamily="18" charset="0"/>
                <a:cs typeface="B Nazanin" panose="00000400000000000000" pitchFamily="2" charset="-78"/>
              </a:rPr>
              <a:t>SSCI</a:t>
            </a: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و </a:t>
            </a:r>
            <a:r>
              <a:rPr lang="en-US" sz="2000" dirty="0" smtClean="0">
                <a:solidFill>
                  <a:schemeClr val="tx1"/>
                </a:solidFill>
                <a:latin typeface="Times New Roman" panose="02020603050405020304" pitchFamily="18" charset="0"/>
                <a:cs typeface="B Nazanin" panose="00000400000000000000" pitchFamily="2" charset="-78"/>
              </a:rPr>
              <a:t>AHCI</a:t>
            </a:r>
            <a:r>
              <a:rPr lang="fa-IR" sz="2000" dirty="0" smtClean="0">
                <a:solidFill>
                  <a:schemeClr val="tx1"/>
                </a:solidFill>
                <a:latin typeface="Times New Roman" panose="02020603050405020304" pitchFamily="18" charset="0"/>
                <a:cs typeface="B Nazanin" panose="00000400000000000000" pitchFamily="2" charset="-78"/>
              </a:rPr>
              <a:t> است. در نتیجه فهرست مجلات موجود در </a:t>
            </a:r>
            <a:r>
              <a:rPr lang="en-US" sz="2000" dirty="0" smtClean="0">
                <a:solidFill>
                  <a:schemeClr val="tx1"/>
                </a:solidFill>
                <a:latin typeface="Times New Roman" panose="02020603050405020304" pitchFamily="18" charset="0"/>
                <a:cs typeface="B Nazanin" panose="00000400000000000000" pitchFamily="2" charset="-78"/>
              </a:rPr>
              <a:t>JCR</a:t>
            </a:r>
            <a:r>
              <a:rPr lang="fa-IR" sz="2000" dirty="0" smtClean="0">
                <a:solidFill>
                  <a:schemeClr val="tx1"/>
                </a:solidFill>
                <a:latin typeface="Times New Roman" panose="02020603050405020304" pitchFamily="18" charset="0"/>
                <a:cs typeface="B Nazanin" panose="00000400000000000000" pitchFamily="2" charset="-78"/>
              </a:rPr>
              <a:t> از اعتبار بیشتری نسبت به </a:t>
            </a:r>
            <a:r>
              <a:rPr lang="en-US" sz="2000" dirty="0" smtClean="0">
                <a:solidFill>
                  <a:schemeClr val="tx1"/>
                </a:solidFill>
                <a:latin typeface="Times New Roman" panose="02020603050405020304" pitchFamily="18" charset="0"/>
                <a:cs typeface="B Nazanin" panose="00000400000000000000" pitchFamily="2" charset="-78"/>
              </a:rPr>
              <a:t>MJL</a:t>
            </a:r>
            <a:r>
              <a:rPr lang="fa-IR" sz="2000" dirty="0" smtClean="0">
                <a:solidFill>
                  <a:schemeClr val="tx1"/>
                </a:solidFill>
                <a:latin typeface="Times New Roman" panose="02020603050405020304" pitchFamily="18" charset="0"/>
                <a:cs typeface="B Nazanin" panose="00000400000000000000" pitchFamily="2" charset="-78"/>
              </a:rPr>
              <a:t> برخوردار بوده و بالاترین درجه اعتبار را در بین تمام نمایه‌های علمی در سطح جهان دارند. </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119811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r>
              <a:rPr lang="en-US" sz="4400" b="1" dirty="0" err="1" smtClean="0">
                <a:solidFill>
                  <a:srgbClr val="002060"/>
                </a:solidFill>
                <a:latin typeface="Times New Roman" panose="02020603050405020304" pitchFamily="18" charset="0"/>
                <a:cs typeface="B Nazanin" panose="00000400000000000000" pitchFamily="2" charset="-78"/>
              </a:rPr>
              <a:t>Pubmed</a:t>
            </a:r>
            <a:r>
              <a:rPr lang="en-US" sz="4400" b="1" dirty="0" smtClean="0">
                <a:solidFill>
                  <a:srgbClr val="002060"/>
                </a:solidFill>
                <a:latin typeface="Times New Roman" panose="02020603050405020304" pitchFamily="18" charset="0"/>
                <a:cs typeface="B Nazanin" panose="00000400000000000000" pitchFamily="2" charset="-78"/>
              </a:rPr>
              <a:t> </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	مجلات </a:t>
            </a:r>
            <a:r>
              <a:rPr lang="fa-IR" sz="2000" dirty="0">
                <a:solidFill>
                  <a:schemeClr val="tx1"/>
                </a:solidFill>
                <a:latin typeface="Times New Roman" panose="02020603050405020304" pitchFamily="18" charset="0"/>
                <a:cs typeface="B Nazanin" panose="00000400000000000000" pitchFamily="2" charset="-78"/>
              </a:rPr>
              <a:t>نمایه شده در </a:t>
            </a:r>
            <a:r>
              <a:rPr lang="fa-IR" sz="2000" dirty="0" smtClean="0">
                <a:solidFill>
                  <a:schemeClr val="tx1"/>
                </a:solidFill>
                <a:latin typeface="Times New Roman" panose="02020603050405020304" pitchFamily="18" charset="0"/>
                <a:cs typeface="B Nazanin" panose="00000400000000000000" pitchFamily="2" charset="-78"/>
              </a:rPr>
              <a:t>پابمد </a:t>
            </a:r>
            <a:r>
              <a:rPr lang="en-US" sz="2000" dirty="0" smtClean="0">
                <a:solidFill>
                  <a:schemeClr val="tx1"/>
                </a:solidFill>
                <a:latin typeface="Times New Roman" panose="02020603050405020304" pitchFamily="18" charset="0"/>
                <a:cs typeface="B Nazanin" panose="00000400000000000000" pitchFamily="2" charset="-78"/>
              </a:rPr>
              <a:t>(</a:t>
            </a:r>
            <a:r>
              <a:rPr lang="en-US" sz="2000" dirty="0" err="1" smtClean="0">
                <a:solidFill>
                  <a:schemeClr val="tx1"/>
                </a:solidFill>
                <a:latin typeface="Times New Roman" panose="02020603050405020304" pitchFamily="18" charset="0"/>
                <a:cs typeface="B Nazanin" panose="00000400000000000000" pitchFamily="2" charset="-78"/>
              </a:rPr>
              <a:t>pubmed</a:t>
            </a:r>
            <a:r>
              <a:rPr lang="en-US" sz="2000" dirty="0" smtClean="0">
                <a:solidFill>
                  <a:schemeClr val="tx1"/>
                </a:solidFill>
                <a:latin typeface="Times New Roman" panose="02020603050405020304" pitchFamily="18" charset="0"/>
                <a:cs typeface="B Nazanin" panose="00000400000000000000" pitchFamily="2" charset="-78"/>
              </a:rPr>
              <a:t>)</a:t>
            </a:r>
            <a:r>
              <a:rPr lang="fa-IR" sz="2000" dirty="0" smtClean="0">
                <a:solidFill>
                  <a:schemeClr val="tx1"/>
                </a:solidFill>
                <a:latin typeface="Times New Roman" panose="02020603050405020304" pitchFamily="18" charset="0"/>
                <a:cs typeface="B Nazanin" panose="00000400000000000000" pitchFamily="2" charset="-78"/>
              </a:rPr>
              <a:t> مجلاتی </a:t>
            </a:r>
            <a:r>
              <a:rPr lang="fa-IR" sz="2000" dirty="0">
                <a:solidFill>
                  <a:schemeClr val="tx1"/>
                </a:solidFill>
                <a:latin typeface="Times New Roman" panose="02020603050405020304" pitchFamily="18" charset="0"/>
                <a:cs typeface="B Nazanin" panose="00000400000000000000" pitchFamily="2" charset="-78"/>
              </a:rPr>
              <a:t>هستند که برای گروه علوم پزشکی و </a:t>
            </a:r>
            <a:r>
              <a:rPr lang="fa-IR" sz="2000" dirty="0" smtClean="0">
                <a:solidFill>
                  <a:schemeClr val="tx1"/>
                </a:solidFill>
                <a:latin typeface="Times New Roman" panose="02020603050405020304" pitchFamily="18" charset="0"/>
                <a:cs typeface="B Nazanin" panose="00000400000000000000" pitchFamily="2" charset="-78"/>
              </a:rPr>
              <a:t>زیست‌شناسی </a:t>
            </a:r>
            <a:r>
              <a:rPr lang="fa-IR" sz="2000" dirty="0">
                <a:solidFill>
                  <a:schemeClr val="tx1"/>
                </a:solidFill>
                <a:latin typeface="Times New Roman" panose="02020603050405020304" pitchFamily="18" charset="0"/>
                <a:cs typeface="B Nazanin" panose="00000400000000000000" pitchFamily="2" charset="-78"/>
              </a:rPr>
              <a:t>مناسب هستند و دارای ایندکس </a:t>
            </a:r>
            <a:r>
              <a:rPr lang="en-US" sz="2000" dirty="0" err="1" smtClean="0">
                <a:solidFill>
                  <a:schemeClr val="tx1"/>
                </a:solidFill>
                <a:latin typeface="Times New Roman" panose="02020603050405020304" pitchFamily="18" charset="0"/>
                <a:cs typeface="B Nazanin" panose="00000400000000000000" pitchFamily="2" charset="-78"/>
              </a:rPr>
              <a:t>pubmed</a:t>
            </a:r>
            <a:r>
              <a:rPr lang="fa-IR" sz="2000" dirty="0" smtClean="0">
                <a:solidFill>
                  <a:schemeClr val="tx1"/>
                </a:solidFill>
                <a:latin typeface="Times New Roman" panose="02020603050405020304" pitchFamily="18" charset="0"/>
                <a:cs typeface="B Nazanin" panose="00000400000000000000" pitchFamily="2" charset="-78"/>
              </a:rPr>
              <a:t> پابمد </a:t>
            </a:r>
            <a:r>
              <a:rPr lang="fa-IR" sz="2000" dirty="0">
                <a:solidFill>
                  <a:schemeClr val="tx1"/>
                </a:solidFill>
                <a:latin typeface="Times New Roman" panose="02020603050405020304" pitchFamily="18" charset="0"/>
                <a:cs typeface="B Nazanin" panose="00000400000000000000" pitchFamily="2" charset="-78"/>
              </a:rPr>
              <a:t>هستند. پایگاه پابمد یکی از </a:t>
            </a:r>
            <a:r>
              <a:rPr lang="fa-IR" sz="2000" dirty="0" smtClean="0">
                <a:solidFill>
                  <a:schemeClr val="tx1"/>
                </a:solidFill>
                <a:latin typeface="Times New Roman" panose="02020603050405020304" pitchFamily="18" charset="0"/>
                <a:cs typeface="B Nazanin" panose="00000400000000000000" pitchFamily="2" charset="-78"/>
              </a:rPr>
              <a:t>محیط‌های جستجوی </a:t>
            </a:r>
            <a:r>
              <a:rPr lang="fa-IR" sz="2000" dirty="0">
                <a:solidFill>
                  <a:schemeClr val="tx1"/>
                </a:solidFill>
                <a:latin typeface="Times New Roman" panose="02020603050405020304" pitchFamily="18" charset="0"/>
                <a:cs typeface="B Nazanin" panose="00000400000000000000" pitchFamily="2" charset="-78"/>
              </a:rPr>
              <a:t>منابع و مقالات حوزه پزشکی است که توسط موسسه مرکز ملی اطلاعات </a:t>
            </a:r>
            <a:r>
              <a:rPr lang="fa-IR" sz="2000" dirty="0" smtClean="0">
                <a:solidFill>
                  <a:schemeClr val="tx1"/>
                </a:solidFill>
                <a:latin typeface="Times New Roman" panose="02020603050405020304" pitchFamily="18" charset="0"/>
                <a:cs typeface="B Nazanin" panose="00000400000000000000" pitchFamily="2" charset="-78"/>
              </a:rPr>
              <a:t>بیوتکنولوژی </a:t>
            </a:r>
            <a:r>
              <a:rPr lang="en-US" sz="2000" dirty="0" smtClean="0">
                <a:solidFill>
                  <a:schemeClr val="tx1"/>
                </a:solidFill>
                <a:latin typeface="Times New Roman" panose="02020603050405020304" pitchFamily="18" charset="0"/>
                <a:cs typeface="B Nazanin" panose="00000400000000000000" pitchFamily="2" charset="-78"/>
              </a:rPr>
              <a:t>National </a:t>
            </a:r>
            <a:r>
              <a:rPr lang="en-US" sz="2000" dirty="0">
                <a:solidFill>
                  <a:schemeClr val="tx1"/>
                </a:solidFill>
                <a:latin typeface="Times New Roman" panose="02020603050405020304" pitchFamily="18" charset="0"/>
                <a:cs typeface="B Nazanin" panose="00000400000000000000" pitchFamily="2" charset="-78"/>
              </a:rPr>
              <a:t>Center for Biotechnology Information </a:t>
            </a:r>
            <a:r>
              <a:rPr lang="en-US" sz="2000" dirty="0" smtClean="0">
                <a:solidFill>
                  <a:schemeClr val="tx1"/>
                </a:solidFill>
                <a:latin typeface="Times New Roman" panose="02020603050405020304" pitchFamily="18" charset="0"/>
                <a:cs typeface="B Nazanin" panose="00000400000000000000" pitchFamily="2" charset="-78"/>
              </a:rPr>
              <a:t>(NCBI)</a:t>
            </a:r>
            <a:r>
              <a:rPr lang="fa-IR" sz="2000" dirty="0" smtClean="0">
                <a:solidFill>
                  <a:schemeClr val="tx1"/>
                </a:solidFill>
                <a:latin typeface="Times New Roman" panose="02020603050405020304" pitchFamily="18" charset="0"/>
                <a:cs typeface="B Nazanin" panose="00000400000000000000" pitchFamily="2" charset="-78"/>
              </a:rPr>
              <a:t> و کتابخانه‌ی </a:t>
            </a:r>
            <a:r>
              <a:rPr lang="fa-IR" sz="2000" dirty="0">
                <a:solidFill>
                  <a:schemeClr val="tx1"/>
                </a:solidFill>
                <a:latin typeface="Times New Roman" panose="02020603050405020304" pitchFamily="18" charset="0"/>
                <a:cs typeface="B Nazanin" panose="00000400000000000000" pitchFamily="2" charset="-78"/>
              </a:rPr>
              <a:t>ملی پزشکی </a:t>
            </a:r>
            <a:r>
              <a:rPr lang="fa-IR" sz="2000" dirty="0" smtClean="0">
                <a:solidFill>
                  <a:schemeClr val="tx1"/>
                </a:solidFill>
                <a:latin typeface="Times New Roman" panose="02020603050405020304" pitchFamily="18" charset="0"/>
                <a:cs typeface="B Nazanin" panose="00000400000000000000" pitchFamily="2" charset="-78"/>
              </a:rPr>
              <a:t>آمریکا </a:t>
            </a:r>
            <a:r>
              <a:rPr lang="en-US" sz="2000" dirty="0" smtClean="0">
                <a:solidFill>
                  <a:schemeClr val="tx1"/>
                </a:solidFill>
                <a:latin typeface="Times New Roman" panose="02020603050405020304" pitchFamily="18" charset="0"/>
                <a:cs typeface="B Nazanin" panose="00000400000000000000" pitchFamily="2" charset="-78"/>
              </a:rPr>
              <a:t>(NLM)</a:t>
            </a:r>
            <a:r>
              <a:rPr lang="fa-IR" sz="2000" dirty="0" smtClean="0">
                <a:solidFill>
                  <a:schemeClr val="tx1"/>
                </a:solidFill>
                <a:latin typeface="Times New Roman" panose="02020603050405020304" pitchFamily="18" charset="0"/>
                <a:cs typeface="B Nazanin" panose="00000400000000000000" pitchFamily="2" charset="-78"/>
              </a:rPr>
              <a:t> تهیه </a:t>
            </a:r>
            <a:r>
              <a:rPr lang="fa-IR" sz="2000" dirty="0">
                <a:solidFill>
                  <a:schemeClr val="tx1"/>
                </a:solidFill>
                <a:latin typeface="Times New Roman" panose="02020603050405020304" pitchFamily="18" charset="0"/>
                <a:cs typeface="B Nazanin" panose="00000400000000000000" pitchFamily="2" charset="-78"/>
              </a:rPr>
              <a:t>گردیده است. در حال حاضر پایگاه اطلاعاتی پابمد </a:t>
            </a:r>
            <a:r>
              <a:rPr lang="en-US" sz="2000" dirty="0" err="1" smtClean="0">
                <a:solidFill>
                  <a:schemeClr val="tx1"/>
                </a:solidFill>
                <a:latin typeface="Times New Roman" panose="02020603050405020304" pitchFamily="18" charset="0"/>
                <a:cs typeface="B Nazanin" panose="00000400000000000000" pitchFamily="2" charset="-78"/>
              </a:rPr>
              <a:t>pubmed</a:t>
            </a:r>
            <a:r>
              <a:rPr lang="fa-IR" sz="2000" dirty="0" smtClean="0">
                <a:solidFill>
                  <a:schemeClr val="tx1"/>
                </a:solidFill>
                <a:latin typeface="Times New Roman" panose="02020603050405020304" pitchFamily="18" charset="0"/>
                <a:cs typeface="B Nazanin" panose="00000400000000000000" pitchFamily="2" charset="-78"/>
              </a:rPr>
              <a:t> شامل بیش </a:t>
            </a:r>
            <a:r>
              <a:rPr lang="fa-IR" sz="2000" dirty="0">
                <a:solidFill>
                  <a:schemeClr val="tx1"/>
                </a:solidFill>
                <a:latin typeface="Times New Roman" panose="02020603050405020304" pitchFamily="18" charset="0"/>
                <a:cs typeface="B Nazanin" panose="00000400000000000000" pitchFamily="2" charset="-78"/>
              </a:rPr>
              <a:t>از </a:t>
            </a:r>
            <a:r>
              <a:rPr lang="fa-IR" sz="2000" dirty="0" smtClean="0">
                <a:solidFill>
                  <a:schemeClr val="tx1"/>
                </a:solidFill>
                <a:latin typeface="Times New Roman" panose="02020603050405020304" pitchFamily="18" charset="0"/>
                <a:cs typeface="B Nazanin" panose="00000400000000000000" pitchFamily="2" charset="-78"/>
              </a:rPr>
              <a:t>5000 ژورنال در </a:t>
            </a:r>
            <a:r>
              <a:rPr lang="fa-IR" sz="2000" dirty="0">
                <a:solidFill>
                  <a:schemeClr val="tx1"/>
                </a:solidFill>
                <a:latin typeface="Times New Roman" panose="02020603050405020304" pitchFamily="18" charset="0"/>
                <a:cs typeface="B Nazanin" panose="00000400000000000000" pitchFamily="2" charset="-78"/>
              </a:rPr>
              <a:t>رشته های پزشکی، دندانپزشکی، پرستاری، </a:t>
            </a:r>
            <a:r>
              <a:rPr lang="fa-IR" sz="2000" dirty="0" smtClean="0">
                <a:solidFill>
                  <a:schemeClr val="tx1"/>
                </a:solidFill>
                <a:latin typeface="Times New Roman" panose="02020603050405020304" pitchFamily="18" charset="0"/>
                <a:cs typeface="B Nazanin" panose="00000400000000000000" pitchFamily="2" charset="-78"/>
              </a:rPr>
              <a:t>دامپزشکی، </a:t>
            </a:r>
            <a:r>
              <a:rPr lang="fa-IR" sz="2000" dirty="0">
                <a:solidFill>
                  <a:schemeClr val="tx1"/>
                </a:solidFill>
                <a:latin typeface="Times New Roman" panose="02020603050405020304" pitchFamily="18" charset="0"/>
                <a:cs typeface="B Nazanin" panose="00000400000000000000" pitchFamily="2" charset="-78"/>
              </a:rPr>
              <a:t>علوم پایه پزشکی و غیره </a:t>
            </a:r>
            <a:r>
              <a:rPr lang="fa-IR" sz="2000" dirty="0" smtClean="0">
                <a:solidFill>
                  <a:schemeClr val="tx1"/>
                </a:solidFill>
                <a:latin typeface="Times New Roman" panose="02020603050405020304" pitchFamily="18" charset="0"/>
                <a:cs typeface="B Nazanin" panose="00000400000000000000" pitchFamily="2" charset="-78"/>
              </a:rPr>
              <a:t>است. </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 پایگاه‌های </a:t>
            </a:r>
            <a:r>
              <a:rPr lang="en-US" sz="2000" dirty="0" smtClean="0">
                <a:solidFill>
                  <a:schemeClr val="tx1"/>
                </a:solidFill>
                <a:latin typeface="Times New Roman" panose="02020603050405020304" pitchFamily="18" charset="0"/>
                <a:cs typeface="B Nazanin" panose="00000400000000000000" pitchFamily="2" charset="-78"/>
              </a:rPr>
              <a:t>Medline</a:t>
            </a:r>
            <a:r>
              <a:rPr lang="fa-IR" sz="2000" dirty="0" smtClean="0">
                <a:solidFill>
                  <a:schemeClr val="tx1"/>
                </a:solidFill>
                <a:latin typeface="Times New Roman" panose="02020603050405020304" pitchFamily="18" charset="0"/>
                <a:cs typeface="B Nazanin" panose="00000400000000000000" pitchFamily="2" charset="-78"/>
              </a:rPr>
              <a:t> و </a:t>
            </a:r>
            <a:r>
              <a:rPr lang="en-US" sz="2000" dirty="0" err="1" smtClean="0">
                <a:solidFill>
                  <a:schemeClr val="tx1"/>
                </a:solidFill>
                <a:latin typeface="Times New Roman" panose="02020603050405020304" pitchFamily="18" charset="0"/>
                <a:cs typeface="B Nazanin" panose="00000400000000000000" pitchFamily="2" charset="-78"/>
              </a:rPr>
              <a:t>Pubmed</a:t>
            </a:r>
            <a:r>
              <a:rPr lang="en-US" sz="2000" dirty="0" smtClean="0">
                <a:solidFill>
                  <a:schemeClr val="tx1"/>
                </a:solidFill>
                <a:latin typeface="Times New Roman" panose="02020603050405020304" pitchFamily="18" charset="0"/>
                <a:cs typeface="B Nazanin" panose="00000400000000000000" pitchFamily="2" charset="-78"/>
              </a:rPr>
              <a:t> Central</a:t>
            </a:r>
            <a:r>
              <a:rPr lang="fa-IR" sz="2000" dirty="0" smtClean="0">
                <a:solidFill>
                  <a:schemeClr val="tx1"/>
                </a:solidFill>
                <a:latin typeface="Times New Roman" panose="02020603050405020304" pitchFamily="18" charset="0"/>
                <a:cs typeface="B Nazanin" panose="00000400000000000000" pitchFamily="2" charset="-78"/>
              </a:rPr>
              <a:t> از زیرمجموعه‌های پابمد هستند. </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مجلات نمایه شده در پایگاه پابمد از معتبرترین مجلات حوزه پزشکی با امتیاز بالا برای پژوهشگران این حوزه موضوعی است.  </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4137007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63236" y="467933"/>
            <a:ext cx="8596668" cy="807076"/>
          </a:xfrm>
        </p:spPr>
        <p:txBody>
          <a:bodyPr anchor="ctr">
            <a:noAutofit/>
          </a:bodyPr>
          <a:lstStyle/>
          <a:p>
            <a:pPr algn="ctr"/>
            <a:r>
              <a:rPr lang="fa-IR" sz="4800" b="1" dirty="0" smtClean="0">
                <a:solidFill>
                  <a:srgbClr val="002060"/>
                </a:solidFill>
                <a:latin typeface="Times New Roman" panose="02020603050405020304" pitchFamily="18" charset="0"/>
                <a:cs typeface="B Davat" panose="00000400000000000000" pitchFamily="2" charset="-78"/>
              </a:rPr>
              <a:t>جستجوی مجلات پابمد</a:t>
            </a:r>
            <a:endParaRPr lang="en-US" sz="4800" b="1" dirty="0">
              <a:solidFill>
                <a:srgbClr val="002060"/>
              </a:solidFill>
              <a:latin typeface="Times New Roman" panose="02020603050405020304" pitchFamily="18" charset="0"/>
              <a:cs typeface="B Davat"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027" y="1370232"/>
            <a:ext cx="10749086" cy="528908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9841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019" y="1545466"/>
            <a:ext cx="11081102" cy="509220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5" name="Title 1"/>
          <p:cNvSpPr>
            <a:spLocks noGrp="1"/>
          </p:cNvSpPr>
          <p:nvPr>
            <p:ph type="title"/>
          </p:nvPr>
        </p:nvSpPr>
        <p:spPr>
          <a:xfrm>
            <a:off x="1763236" y="467933"/>
            <a:ext cx="8596668" cy="807076"/>
          </a:xfrm>
        </p:spPr>
        <p:txBody>
          <a:bodyPr anchor="ctr">
            <a:noAutofit/>
          </a:bodyPr>
          <a:lstStyle/>
          <a:p>
            <a:pPr algn="ctr"/>
            <a:r>
              <a:rPr lang="fa-IR" sz="4800" b="1" dirty="0" smtClean="0">
                <a:solidFill>
                  <a:srgbClr val="002060"/>
                </a:solidFill>
                <a:latin typeface="Times New Roman" panose="02020603050405020304" pitchFamily="18" charset="0"/>
                <a:cs typeface="B Davat" panose="00000400000000000000" pitchFamily="2" charset="-78"/>
              </a:rPr>
              <a:t>مرور موضوعی در لیست مجلات پابمد</a:t>
            </a:r>
            <a:endParaRPr lang="en-US" sz="4800" b="1" dirty="0">
              <a:solidFill>
                <a:srgbClr val="002060"/>
              </a:solidFill>
              <a:latin typeface="Times New Roman" panose="02020603050405020304" pitchFamily="18" charset="0"/>
              <a:cs typeface="B Davat" panose="00000400000000000000" pitchFamily="2" charset="-78"/>
            </a:endParaRPr>
          </a:p>
        </p:txBody>
      </p:sp>
    </p:spTree>
    <p:extLst>
      <p:ext uri="{BB962C8B-B14F-4D97-AF65-F5344CB8AC3E}">
        <p14:creationId xmlns:p14="http://schemas.microsoft.com/office/powerpoint/2010/main" val="2398437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019" y="1545466"/>
            <a:ext cx="11081102" cy="509220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5" name="Title 1"/>
          <p:cNvSpPr>
            <a:spLocks noGrp="1"/>
          </p:cNvSpPr>
          <p:nvPr>
            <p:ph type="title"/>
          </p:nvPr>
        </p:nvSpPr>
        <p:spPr>
          <a:xfrm>
            <a:off x="1763236" y="467933"/>
            <a:ext cx="8596668" cy="807076"/>
          </a:xfrm>
        </p:spPr>
        <p:txBody>
          <a:bodyPr anchor="ctr">
            <a:noAutofit/>
          </a:bodyPr>
          <a:lstStyle/>
          <a:p>
            <a:pPr algn="ctr"/>
            <a:r>
              <a:rPr lang="fa-IR" sz="4800" b="1" dirty="0" smtClean="0">
                <a:solidFill>
                  <a:srgbClr val="002060"/>
                </a:solidFill>
                <a:latin typeface="Times New Roman" panose="02020603050405020304" pitchFamily="18" charset="0"/>
                <a:cs typeface="B Davat" panose="00000400000000000000" pitchFamily="2" charset="-78"/>
              </a:rPr>
              <a:t>مرور موضوعی در لیست مجلات پابمد</a:t>
            </a:r>
            <a:endParaRPr lang="en-US" sz="4800" b="1" dirty="0">
              <a:solidFill>
                <a:srgbClr val="002060"/>
              </a:solidFill>
              <a:latin typeface="Times New Roman" panose="02020603050405020304" pitchFamily="18" charset="0"/>
              <a:cs typeface="B Davat" panose="00000400000000000000" pitchFamily="2" charset="-78"/>
            </a:endParaRPr>
          </a:p>
        </p:txBody>
      </p:sp>
    </p:spTree>
    <p:extLst>
      <p:ext uri="{BB962C8B-B14F-4D97-AF65-F5344CB8AC3E}">
        <p14:creationId xmlns:p14="http://schemas.microsoft.com/office/powerpoint/2010/main" val="1110999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63235" y="210355"/>
            <a:ext cx="8596668" cy="807076"/>
          </a:xfrm>
        </p:spPr>
        <p:txBody>
          <a:bodyPr anchor="ctr">
            <a:noAutofit/>
          </a:bodyPr>
          <a:lstStyle/>
          <a:p>
            <a:pPr algn="ctr"/>
            <a:r>
              <a:rPr lang="fa-IR" sz="4800" b="1" dirty="0" smtClean="0">
                <a:solidFill>
                  <a:srgbClr val="002060"/>
                </a:solidFill>
                <a:latin typeface="Times New Roman" panose="02020603050405020304" pitchFamily="18" charset="0"/>
                <a:cs typeface="B Davat" panose="00000400000000000000" pitchFamily="2" charset="-78"/>
              </a:rPr>
              <a:t>صفحه نتایج جستجوی مجلات پابمد</a:t>
            </a:r>
            <a:endParaRPr lang="en-US" sz="4800" b="1" dirty="0">
              <a:solidFill>
                <a:srgbClr val="002060"/>
              </a:solidFill>
              <a:latin typeface="Times New Roman" panose="02020603050405020304" pitchFamily="18" charset="0"/>
              <a:cs typeface="B Davat" panose="00000400000000000000" pitchFamily="2" charset="-78"/>
            </a:endParaRPr>
          </a:p>
        </p:txBody>
      </p:sp>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l="5733" t="10770" r="7431" b="5762"/>
          <a:stretch/>
        </p:blipFill>
        <p:spPr>
          <a:xfrm>
            <a:off x="896074" y="1146220"/>
            <a:ext cx="10330989" cy="5582991"/>
          </a:xfrm>
          <a:ln w="12700">
            <a:solidFill>
              <a:schemeClr val="tx1"/>
            </a:solidFill>
          </a:ln>
        </p:spPr>
      </p:pic>
    </p:spTree>
    <p:extLst>
      <p:ext uri="{BB962C8B-B14F-4D97-AF65-F5344CB8AC3E}">
        <p14:creationId xmlns:p14="http://schemas.microsoft.com/office/powerpoint/2010/main" val="330818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63236" y="287629"/>
            <a:ext cx="8596668" cy="807076"/>
          </a:xfrm>
        </p:spPr>
        <p:txBody>
          <a:bodyPr anchor="ctr">
            <a:noAutofit/>
          </a:bodyPr>
          <a:lstStyle/>
          <a:p>
            <a:pPr algn="ctr"/>
            <a:r>
              <a:rPr lang="fa-IR" sz="4800" b="1" dirty="0" smtClean="0">
                <a:solidFill>
                  <a:srgbClr val="002060"/>
                </a:solidFill>
                <a:latin typeface="Times New Roman" panose="02020603050405020304" pitchFamily="18" charset="0"/>
                <a:cs typeface="B Davat" panose="00000400000000000000" pitchFamily="2" charset="-78"/>
              </a:rPr>
              <a:t>اطلاعات مجله در پابمد</a:t>
            </a:r>
            <a:endParaRPr lang="en-US" sz="4800" b="1" dirty="0">
              <a:solidFill>
                <a:srgbClr val="002060"/>
              </a:solidFill>
              <a:latin typeface="Times New Roman" panose="02020603050405020304" pitchFamily="18" charset="0"/>
              <a:cs typeface="B Davat" panose="00000400000000000000" pitchFamily="2" charset="-78"/>
            </a:endParaRPr>
          </a:p>
        </p:txBody>
      </p:sp>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l="5522" t="10888" r="7668" b="5530"/>
          <a:stretch/>
        </p:blipFill>
        <p:spPr>
          <a:xfrm>
            <a:off x="798360" y="1094705"/>
            <a:ext cx="10526419" cy="5698062"/>
          </a:xfrm>
          <a:ln w="12700">
            <a:solidFill>
              <a:schemeClr val="tx1"/>
            </a:solidFill>
          </a:ln>
        </p:spPr>
      </p:pic>
    </p:spTree>
    <p:extLst>
      <p:ext uri="{BB962C8B-B14F-4D97-AF65-F5344CB8AC3E}">
        <p14:creationId xmlns:p14="http://schemas.microsoft.com/office/powerpoint/2010/main" val="3899031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r>
              <a:rPr lang="en-US" sz="4400" b="1" dirty="0" smtClean="0">
                <a:solidFill>
                  <a:srgbClr val="002060"/>
                </a:solidFill>
                <a:latin typeface="Times New Roman" panose="02020603050405020304" pitchFamily="18" charset="0"/>
                <a:cs typeface="B Nazanin" panose="00000400000000000000" pitchFamily="2" charset="-78"/>
              </a:rPr>
              <a:t>Scopus </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endParaRPr lang="fa-IR" sz="2000" b="1"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b="1" dirty="0" smtClean="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اسکوپوس </a:t>
            </a:r>
            <a:r>
              <a:rPr lang="fa-IR" sz="2000" dirty="0">
                <a:solidFill>
                  <a:schemeClr val="tx1"/>
                </a:solidFill>
                <a:latin typeface="Times New Roman" panose="02020603050405020304" pitchFamily="18" charset="0"/>
                <a:cs typeface="B Nazanin" panose="00000400000000000000" pitchFamily="2" charset="-78"/>
              </a:rPr>
              <a:t>بزرگ‌ترین بانک اطلاعاتی «چکیده» و «استناد» متون دارای داوری همتا، اعم از کتاب‌ها، ژورنال‌های علمی، و مقالات کنفرانسی جهان است. این بانک علاوه بر چکیده، منابع این متون را نیز نشان می‌دهد. بنابراین امکان محاسبه تعداد استنادات برای هر مقاله امکان‌پذیر است</a:t>
            </a:r>
            <a:r>
              <a:rPr lang="fa-IR" sz="2000" dirty="0" smtClean="0">
                <a:solidFill>
                  <a:schemeClr val="tx1"/>
                </a:solidFill>
                <a:latin typeface="Times New Roman" panose="02020603050405020304" pitchFamily="18" charset="0"/>
                <a:cs typeface="B Nazanin" panose="00000400000000000000" pitchFamily="2" charset="-78"/>
              </a:rPr>
              <a:t>.</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اسکوپوس اواخر سال ۲۰۰۴ توسط الزویر، ناشر هلندی راه‌اندازی شد و سریعاً به معتبرترین پایگاه اطلاعاتی تبدیل شد. در اسکوپوس می‌توانید ژورنال مناسب برای مطالعه یا سابمیت مقاله را آنالیز کرده و معین نمایید. این پایگاه داده به محققین کمک می‌کند تعداد سایتیشن یا استنادات </a:t>
            </a:r>
            <a:r>
              <a:rPr lang="fa-IR" sz="2000" dirty="0" smtClean="0">
                <a:solidFill>
                  <a:schemeClr val="tx1"/>
                </a:solidFill>
                <a:latin typeface="Times New Roman" panose="02020603050405020304" pitchFamily="18" charset="0"/>
                <a:cs typeface="B Nazanin" panose="00000400000000000000" pitchFamily="2" charset="-78"/>
              </a:rPr>
              <a:t>(</a:t>
            </a:r>
            <a:r>
              <a:rPr lang="en-US" sz="2000" dirty="0" smtClean="0">
                <a:solidFill>
                  <a:schemeClr val="tx1"/>
                </a:solidFill>
                <a:latin typeface="Times New Roman" panose="02020603050405020304" pitchFamily="18" charset="0"/>
                <a:cs typeface="B Nazanin" panose="00000400000000000000" pitchFamily="2" charset="-78"/>
              </a:rPr>
              <a:t>Citation</a:t>
            </a:r>
            <a:r>
              <a:rPr lang="fa-IR" sz="2000" dirty="0" smtClean="0">
                <a:solidFill>
                  <a:schemeClr val="tx1"/>
                </a:solidFill>
                <a:latin typeface="Times New Roman" panose="02020603050405020304" pitchFamily="18" charset="0"/>
                <a:cs typeface="B Nazanin" panose="00000400000000000000" pitchFamily="2" charset="-78"/>
              </a:rPr>
              <a:t>) و </a:t>
            </a:r>
            <a:r>
              <a:rPr lang="fa-IR" sz="2000" dirty="0">
                <a:solidFill>
                  <a:schemeClr val="tx1"/>
                </a:solidFill>
                <a:latin typeface="Times New Roman" panose="02020603050405020304" pitchFamily="18" charset="0"/>
                <a:cs typeface="B Nazanin" panose="00000400000000000000" pitchFamily="2" charset="-78"/>
              </a:rPr>
              <a:t>هم‌چنین شاخص اچ (</a:t>
            </a:r>
            <a:r>
              <a:rPr lang="en-US" sz="2000" dirty="0" smtClean="0">
                <a:solidFill>
                  <a:schemeClr val="tx1"/>
                </a:solidFill>
                <a:latin typeface="Times New Roman" panose="02020603050405020304" pitchFamily="18" charset="0"/>
                <a:cs typeface="B Nazanin" panose="00000400000000000000" pitchFamily="2" charset="-78"/>
              </a:rPr>
              <a:t>h-index</a:t>
            </a:r>
            <a:r>
              <a:rPr lang="fa-IR" sz="2000" dirty="0" smtClean="0">
                <a:solidFill>
                  <a:schemeClr val="tx1"/>
                </a:solidFill>
                <a:latin typeface="Times New Roman" panose="02020603050405020304" pitchFamily="18" charset="0"/>
                <a:cs typeface="B Nazanin" panose="00000400000000000000" pitchFamily="2" charset="-78"/>
              </a:rPr>
              <a:t>) مقالات </a:t>
            </a:r>
            <a:r>
              <a:rPr lang="fa-IR" sz="2000" dirty="0">
                <a:solidFill>
                  <a:schemeClr val="tx1"/>
                </a:solidFill>
                <a:latin typeface="Times New Roman" panose="02020603050405020304" pitchFamily="18" charset="0"/>
                <a:cs typeface="B Nazanin" panose="00000400000000000000" pitchFamily="2" charset="-78"/>
              </a:rPr>
              <a:t>خود را مدیریت کنند. </a:t>
            </a: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a:t>
            </a:r>
          </a:p>
        </p:txBody>
      </p:sp>
    </p:spTree>
    <p:extLst>
      <p:ext uri="{BB962C8B-B14F-4D97-AF65-F5344CB8AC3E}">
        <p14:creationId xmlns:p14="http://schemas.microsoft.com/office/powerpoint/2010/main" val="3465588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r>
              <a:rPr lang="en-US" sz="4400" b="1" dirty="0" smtClean="0">
                <a:solidFill>
                  <a:srgbClr val="002060"/>
                </a:solidFill>
                <a:latin typeface="Times New Roman" panose="02020603050405020304" pitchFamily="18" charset="0"/>
                <a:cs typeface="B Nazanin" panose="00000400000000000000" pitchFamily="2" charset="-78"/>
              </a:rPr>
              <a:t>Scopus </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نحوه </a:t>
            </a:r>
            <a:r>
              <a:rPr lang="fa-IR" sz="2000" dirty="0">
                <a:solidFill>
                  <a:schemeClr val="tx1"/>
                </a:solidFill>
                <a:latin typeface="Times New Roman" panose="02020603050405020304" pitchFamily="18" charset="0"/>
                <a:cs typeface="B Nazanin" panose="00000400000000000000" pitchFamily="2" charset="-78"/>
              </a:rPr>
              <a:t>رتبه‌بندی در اسکوپوس، بر اساس معیار سایت اسکور (</a:t>
            </a:r>
            <a:r>
              <a:rPr lang="en-US" sz="2000" dirty="0" err="1" smtClean="0">
                <a:solidFill>
                  <a:schemeClr val="tx1"/>
                </a:solidFill>
                <a:latin typeface="Times New Roman" panose="02020603050405020304" pitchFamily="18" charset="0"/>
                <a:cs typeface="B Nazanin" panose="00000400000000000000" pitchFamily="2" charset="-78"/>
              </a:rPr>
              <a:t>CiteScore</a:t>
            </a:r>
            <a:r>
              <a:rPr lang="fa-IR" sz="2000" dirty="0" smtClean="0">
                <a:solidFill>
                  <a:schemeClr val="tx1"/>
                </a:solidFill>
                <a:latin typeface="Times New Roman" panose="02020603050405020304" pitchFamily="18" charset="0"/>
                <a:cs typeface="B Nazanin" panose="00000400000000000000" pitchFamily="2" charset="-78"/>
              </a:rPr>
              <a:t>) می‌باشد </a:t>
            </a:r>
            <a:r>
              <a:rPr lang="fa-IR" sz="2000" dirty="0">
                <a:solidFill>
                  <a:schemeClr val="tx1"/>
                </a:solidFill>
                <a:latin typeface="Times New Roman" panose="02020603050405020304" pitchFamily="18" charset="0"/>
                <a:cs typeface="B Nazanin" panose="00000400000000000000" pitchFamily="2" charset="-78"/>
              </a:rPr>
              <a:t>که در سال ۲۰۱۶ توسط الزویر، و به عنوان جایگزین ایمپکت فاکتور (ضریب تاثیر یا نفوذ) </a:t>
            </a:r>
            <a:r>
              <a:rPr lang="en-US" sz="2000" dirty="0" smtClean="0">
                <a:solidFill>
                  <a:schemeClr val="tx1"/>
                </a:solidFill>
                <a:latin typeface="Times New Roman" panose="02020603050405020304" pitchFamily="18" charset="0"/>
                <a:cs typeface="B Nazanin" panose="00000400000000000000" pitchFamily="2" charset="-78"/>
              </a:rPr>
              <a:t>JCR</a:t>
            </a:r>
            <a:r>
              <a:rPr lang="fa-IR" sz="2000" dirty="0" smtClean="0">
                <a:solidFill>
                  <a:schemeClr val="tx1"/>
                </a:solidFill>
                <a:latin typeface="Times New Roman" panose="02020603050405020304" pitchFamily="18" charset="0"/>
                <a:cs typeface="B Nazanin" panose="00000400000000000000" pitchFamily="2" charset="-78"/>
              </a:rPr>
              <a:t> معرفی </a:t>
            </a:r>
            <a:r>
              <a:rPr lang="fa-IR" sz="2000" dirty="0">
                <a:solidFill>
                  <a:schemeClr val="tx1"/>
                </a:solidFill>
                <a:latin typeface="Times New Roman" panose="02020603050405020304" pitchFamily="18" charset="0"/>
                <a:cs typeface="B Nazanin" panose="00000400000000000000" pitchFamily="2" charset="-78"/>
              </a:rPr>
              <a:t>شد. </a:t>
            </a: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در پایگاه اسکوپوس امکان جستجو براساس منبع وجود دارد. جست‌وجو بر اساس منبع را می‌توانید روی عنوان، انتشارات یا شماره سریال استاندارد بین‌المللی (</a:t>
            </a:r>
            <a:r>
              <a:rPr lang="en-US" sz="2000" dirty="0" smtClean="0">
                <a:solidFill>
                  <a:schemeClr val="tx1"/>
                </a:solidFill>
                <a:latin typeface="Times New Roman" panose="02020603050405020304" pitchFamily="18" charset="0"/>
                <a:cs typeface="B Nazanin" panose="00000400000000000000" pitchFamily="2" charset="-78"/>
              </a:rPr>
              <a:t>ISSN</a:t>
            </a:r>
            <a:r>
              <a:rPr lang="fa-IR" sz="2000" dirty="0" smtClean="0">
                <a:solidFill>
                  <a:schemeClr val="tx1"/>
                </a:solidFill>
                <a:latin typeface="Times New Roman" panose="02020603050405020304" pitchFamily="18" charset="0"/>
                <a:cs typeface="B Nazanin" panose="00000400000000000000" pitchFamily="2" charset="-78"/>
              </a:rPr>
              <a:t>) انجام </a:t>
            </a:r>
            <a:r>
              <a:rPr lang="fa-IR" sz="2000" dirty="0">
                <a:solidFill>
                  <a:schemeClr val="tx1"/>
                </a:solidFill>
                <a:latin typeface="Times New Roman" panose="02020603050405020304" pitchFamily="18" charset="0"/>
                <a:cs typeface="B Nazanin" panose="00000400000000000000" pitchFamily="2" charset="-78"/>
              </a:rPr>
              <a:t>دهید، و هم‌چنین موضوع را به دسته‌بندی‌های بسیار متنوع مانند علوم دریایی، کشاورزی، نجوم، کوانتوم، علوم اجتماعی و غیره محدود کنید. این گزینه‌ها در بالای صفحه قرار گرفته اند. منظور از منبع در اینجا، ژورنال، کتاب، مقاله‌های کنفرانسی یا نشریات موضوعی می‌باشد.</a:t>
            </a:r>
          </a:p>
          <a:p>
            <a:pPr marL="0" indent="0" algn="just">
              <a:lnSpc>
                <a:spcPct val="150000"/>
              </a:lnSpc>
              <a:buNone/>
            </a:pP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44032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oAutofit/>
          </a:bodyPr>
          <a:lstStyle/>
          <a:p>
            <a:pPr algn="r"/>
            <a:r>
              <a:rPr lang="fa-IR" sz="4800" b="1" dirty="0">
                <a:solidFill>
                  <a:srgbClr val="002060"/>
                </a:solidFill>
                <a:cs typeface="B Davat" panose="00000400000000000000" pitchFamily="2" charset="-78"/>
              </a:rPr>
              <a:t>مجلات معتبر و مورد تائید وزارت علوم</a:t>
            </a: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r>
              <a:rPr lang="fa-IR" sz="2000" b="1" dirty="0">
                <a:cs typeface="B Nazanin" panose="00000400000000000000" pitchFamily="2" charset="-78"/>
              </a:rPr>
              <a:t>	</a:t>
            </a:r>
            <a:r>
              <a:rPr lang="fa-IR" sz="2000" dirty="0">
                <a:solidFill>
                  <a:schemeClr val="tx1"/>
                </a:solidFill>
                <a:cs typeface="B Nazanin" panose="00000400000000000000" pitchFamily="2" charset="-78"/>
              </a:rPr>
              <a:t>دانشجویان و اساتیدی که در دانشگاه های دولتی و وابسته به وزارت علوم ، تحقیقات و فناوری مشغول به تحصیل و یا </a:t>
            </a:r>
            <a:r>
              <a:rPr lang="fa-IR" sz="2000" dirty="0" smtClean="0">
                <a:solidFill>
                  <a:schemeClr val="tx1"/>
                </a:solidFill>
                <a:cs typeface="B Nazanin" panose="00000400000000000000" pitchFamily="2" charset="-78"/>
              </a:rPr>
              <a:t>تدریس بوده </a:t>
            </a:r>
            <a:r>
              <a:rPr lang="fa-IR" sz="2000" dirty="0">
                <a:solidFill>
                  <a:schemeClr val="tx1"/>
                </a:solidFill>
                <a:cs typeface="B Nazanin" panose="00000400000000000000" pitchFamily="2" charset="-78"/>
              </a:rPr>
              <a:t>و </a:t>
            </a:r>
            <a:r>
              <a:rPr lang="fa-IR" sz="2000" dirty="0" smtClean="0">
                <a:solidFill>
                  <a:schemeClr val="tx1"/>
                </a:solidFill>
                <a:cs typeface="B Nazanin" panose="00000400000000000000" pitchFamily="2" charset="-78"/>
              </a:rPr>
              <a:t>در </a:t>
            </a:r>
            <a:r>
              <a:rPr lang="fa-IR" sz="2000" dirty="0">
                <a:solidFill>
                  <a:schemeClr val="tx1"/>
                </a:solidFill>
                <a:cs typeface="B Nazanin" panose="00000400000000000000" pitchFamily="2" charset="-78"/>
              </a:rPr>
              <a:t>فکر چاپ مقالات علمی خود در مجلات علمی هستند برای استفاده از امتیازات علمی مقالات خود باید دقت داشته باشند که مجله انتخابی آنها در فهرست نشریات نامعتبر اعلام شده از سوی معاونت پژوهش و فناوری وزارت علوم، تحقيقات و فنّاوري قرار نداشته </a:t>
            </a:r>
            <a:r>
              <a:rPr lang="fa-IR" sz="2000" dirty="0" smtClean="0">
                <a:solidFill>
                  <a:schemeClr val="tx1"/>
                </a:solidFill>
                <a:cs typeface="B Nazanin" panose="00000400000000000000" pitchFamily="2" charset="-78"/>
              </a:rPr>
              <a:t>باشند. در </a:t>
            </a:r>
            <a:r>
              <a:rPr lang="fa-IR" sz="2000" dirty="0">
                <a:solidFill>
                  <a:schemeClr val="tx1"/>
                </a:solidFill>
                <a:cs typeface="B Nazanin" panose="00000400000000000000" pitchFamily="2" charset="-78"/>
              </a:rPr>
              <a:t>غیر این صورت مقالات علمی چاپ شده آنها فاقد اعتبار خواهند </a:t>
            </a:r>
            <a:r>
              <a:rPr lang="fa-IR" sz="2000" dirty="0" smtClean="0">
                <a:solidFill>
                  <a:schemeClr val="tx1"/>
                </a:solidFill>
                <a:cs typeface="B Nazanin" panose="00000400000000000000" pitchFamily="2" charset="-78"/>
              </a:rPr>
              <a:t>بود. </a:t>
            </a:r>
            <a:r>
              <a:rPr lang="fa-IR" sz="2000" dirty="0">
                <a:solidFill>
                  <a:schemeClr val="tx1"/>
                </a:solidFill>
                <a:cs typeface="B Nazanin" panose="00000400000000000000" pitchFamily="2" charset="-78"/>
              </a:rPr>
              <a:t>علاوه بر وزارت علوم تحقیقات و </a:t>
            </a:r>
            <a:r>
              <a:rPr lang="fa-IR" sz="2000" dirty="0" smtClean="0">
                <a:solidFill>
                  <a:schemeClr val="tx1"/>
                </a:solidFill>
                <a:cs typeface="B Nazanin" panose="00000400000000000000" pitchFamily="2" charset="-78"/>
              </a:rPr>
              <a:t>فناوری، </a:t>
            </a:r>
            <a:r>
              <a:rPr lang="fa-IR" sz="2000" dirty="0">
                <a:solidFill>
                  <a:schemeClr val="tx1"/>
                </a:solidFill>
                <a:cs typeface="B Nazanin" panose="00000400000000000000" pitchFamily="2" charset="-78"/>
              </a:rPr>
              <a:t>وزارت بهداشت درمان و آموزش کشور و دانشگاه آزاد اسلامی نیز بلک لیستی را ارائه نموده اند که برای دانشجویان و اساتید دانشگاه های دولتی بلک لیست دانشگاه آزاد اسلامی مطرح نمی باشند و فقط باید دقت داشته باشند که مجلات انتخابی آنها در بلک لیست وزارت علوم نباشد و در صورتی که رشته تحصیلی و گرایش آنها مرتبط با </a:t>
            </a:r>
            <a:r>
              <a:rPr lang="fa-IR" sz="2000" dirty="0" smtClean="0">
                <a:solidFill>
                  <a:schemeClr val="tx1"/>
                </a:solidFill>
                <a:cs typeface="B Nazanin" panose="00000400000000000000" pitchFamily="2" charset="-78"/>
              </a:rPr>
              <a:t>پزشکی </a:t>
            </a:r>
            <a:r>
              <a:rPr lang="fa-IR" sz="2000" dirty="0">
                <a:solidFill>
                  <a:schemeClr val="tx1"/>
                </a:solidFill>
                <a:cs typeface="B Nazanin" panose="00000400000000000000" pitchFamily="2" charset="-78"/>
              </a:rPr>
              <a:t>و بهداشت باشد باید دقت نمایند که مجله انتخابی آنها در بلک لیست وزارت علوم و وزارت بهداشت </a:t>
            </a:r>
            <a:r>
              <a:rPr lang="fa-IR" sz="2000" dirty="0" smtClean="0">
                <a:solidFill>
                  <a:schemeClr val="tx1"/>
                </a:solidFill>
                <a:cs typeface="B Nazanin" panose="00000400000000000000" pitchFamily="2" charset="-78"/>
              </a:rPr>
              <a:t>نباشد.</a:t>
            </a:r>
            <a:endParaRPr lang="fa-IR"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163459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232" y="353938"/>
            <a:ext cx="8596668" cy="807076"/>
          </a:xfrm>
        </p:spPr>
        <p:txBody>
          <a:bodyPr anchor="ctr">
            <a:noAutofit/>
          </a:bodyPr>
          <a:lstStyle/>
          <a:p>
            <a:pPr algn="ctr"/>
            <a:r>
              <a:rPr lang="fa-IR" sz="4400" b="1" dirty="0" smtClean="0">
                <a:solidFill>
                  <a:srgbClr val="002060"/>
                </a:solidFill>
                <a:latin typeface="Times New Roman" panose="02020603050405020304" pitchFamily="18" charset="0"/>
                <a:cs typeface="B Davat" panose="00000400000000000000" pitchFamily="2" charset="-78"/>
              </a:rPr>
              <a:t>جستجو در لیست مجلات اسکوپوس</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07" t="11649" r="2923" b="5118"/>
          <a:stretch/>
        </p:blipFill>
        <p:spPr>
          <a:xfrm>
            <a:off x="799252" y="1323508"/>
            <a:ext cx="10870629" cy="5350766"/>
          </a:xfrm>
          <a:prstGeom prst="rect">
            <a:avLst/>
          </a:prstGeom>
          <a:ln w="12700">
            <a:solidFill>
              <a:schemeClr val="tx1"/>
            </a:solidFill>
          </a:ln>
        </p:spPr>
      </p:pic>
    </p:spTree>
    <p:extLst>
      <p:ext uri="{BB962C8B-B14F-4D97-AF65-F5344CB8AC3E}">
        <p14:creationId xmlns:p14="http://schemas.microsoft.com/office/powerpoint/2010/main" val="3295991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232" y="353938"/>
            <a:ext cx="8596668" cy="807076"/>
          </a:xfrm>
        </p:spPr>
        <p:txBody>
          <a:bodyPr anchor="ctr">
            <a:noAutofit/>
          </a:bodyPr>
          <a:lstStyle/>
          <a:p>
            <a:pPr algn="ctr"/>
            <a:r>
              <a:rPr lang="fa-IR" sz="4400" b="1" dirty="0" smtClean="0">
                <a:solidFill>
                  <a:srgbClr val="002060"/>
                </a:solidFill>
                <a:latin typeface="Times New Roman" panose="02020603050405020304" pitchFamily="18" charset="0"/>
                <a:cs typeface="B Davat" panose="00000400000000000000" pitchFamily="2" charset="-78"/>
              </a:rPr>
              <a:t>اطلاعات مجله در اسکوپوس</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948" t="11661" r="6850" b="6100"/>
          <a:stretch/>
        </p:blipFill>
        <p:spPr>
          <a:xfrm>
            <a:off x="888642" y="1253714"/>
            <a:ext cx="10354614" cy="5490353"/>
          </a:xfrm>
          <a:prstGeom prst="rect">
            <a:avLst/>
          </a:prstGeom>
          <a:ln w="12700">
            <a:solidFill>
              <a:schemeClr val="tx1"/>
            </a:solidFill>
          </a:ln>
        </p:spPr>
      </p:pic>
    </p:spTree>
    <p:extLst>
      <p:ext uri="{BB962C8B-B14F-4D97-AF65-F5344CB8AC3E}">
        <p14:creationId xmlns:p14="http://schemas.microsoft.com/office/powerpoint/2010/main" val="1607407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r>
              <a:rPr lang="en-US" sz="4400" b="1" dirty="0" err="1" smtClean="0">
                <a:solidFill>
                  <a:srgbClr val="002060"/>
                </a:solidFill>
                <a:latin typeface="Times New Roman" panose="02020603050405020304" pitchFamily="18" charset="0"/>
                <a:cs typeface="B Nazanin" panose="00000400000000000000" pitchFamily="2" charset="-78"/>
              </a:rPr>
              <a:t>SCImago</a:t>
            </a:r>
            <a:r>
              <a:rPr lang="en-US" sz="4400" b="1" dirty="0" smtClean="0">
                <a:solidFill>
                  <a:srgbClr val="002060"/>
                </a:solidFill>
                <a:latin typeface="Times New Roman" panose="02020603050405020304" pitchFamily="18" charset="0"/>
                <a:cs typeface="B Nazanin" panose="00000400000000000000" pitchFamily="2" charset="-78"/>
              </a:rPr>
              <a:t> </a:t>
            </a:r>
            <a:r>
              <a:rPr lang="en-US" sz="4400" b="1" dirty="0">
                <a:solidFill>
                  <a:srgbClr val="002060"/>
                </a:solidFill>
                <a:latin typeface="Times New Roman" panose="02020603050405020304" pitchFamily="18" charset="0"/>
                <a:cs typeface="B Nazanin" panose="00000400000000000000" pitchFamily="2" charset="-78"/>
              </a:rPr>
              <a:t>Journal </a:t>
            </a:r>
            <a:r>
              <a:rPr lang="en-US" sz="4400" b="1" dirty="0" smtClean="0">
                <a:solidFill>
                  <a:srgbClr val="002060"/>
                </a:solidFill>
                <a:latin typeface="Times New Roman" panose="02020603050405020304" pitchFamily="18" charset="0"/>
                <a:cs typeface="B Nazanin" panose="00000400000000000000" pitchFamily="2" charset="-78"/>
              </a:rPr>
              <a:t>Rank</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نظام </a:t>
            </a:r>
            <a:r>
              <a:rPr lang="fa-IR" sz="2000" dirty="0">
                <a:solidFill>
                  <a:schemeClr val="tx1"/>
                </a:solidFill>
                <a:latin typeface="Times New Roman" panose="02020603050405020304" pitchFamily="18" charset="0"/>
                <a:cs typeface="B Nazanin" panose="00000400000000000000" pitchFamily="2" charset="-78"/>
              </a:rPr>
              <a:t>رتبه‌بندی سایمگو (</a:t>
            </a:r>
            <a:r>
              <a:rPr lang="en-US" sz="2000" dirty="0" err="1" smtClean="0">
                <a:solidFill>
                  <a:schemeClr val="tx1"/>
                </a:solidFill>
                <a:latin typeface="Times New Roman" panose="02020603050405020304" pitchFamily="18" charset="0"/>
                <a:cs typeface="B Nazanin" panose="00000400000000000000" pitchFamily="2" charset="-78"/>
              </a:rPr>
              <a:t>SCImago</a:t>
            </a:r>
            <a:r>
              <a:rPr lang="fa-IR" sz="2000" dirty="0" smtClean="0">
                <a:solidFill>
                  <a:schemeClr val="tx1"/>
                </a:solidFill>
                <a:latin typeface="Times New Roman" panose="02020603050405020304" pitchFamily="18" charset="0"/>
                <a:cs typeface="B Nazanin" panose="00000400000000000000" pitchFamily="2" charset="-78"/>
              </a:rPr>
              <a:t>) توسط </a:t>
            </a:r>
            <a:r>
              <a:rPr lang="fa-IR" sz="2000" dirty="0">
                <a:solidFill>
                  <a:schemeClr val="tx1"/>
                </a:solidFill>
                <a:latin typeface="Times New Roman" panose="02020603050405020304" pitchFamily="18" charset="0"/>
                <a:cs typeface="B Nazanin" panose="00000400000000000000" pitchFamily="2" charset="-78"/>
              </a:rPr>
              <a:t>گروهی پژوهشی در دانشگاه گرانادا (اسپانیا) ابداع شده است که با استفاده از الگوریتم </a:t>
            </a:r>
            <a:r>
              <a:rPr lang="en-US" sz="2000" dirty="0">
                <a:solidFill>
                  <a:schemeClr val="tx1"/>
                </a:solidFill>
                <a:latin typeface="Times New Roman" panose="02020603050405020304" pitchFamily="18" charset="0"/>
                <a:cs typeface="B Nazanin" panose="00000400000000000000" pitchFamily="2" charset="-78"/>
              </a:rPr>
              <a:t>Google PageRank</a:t>
            </a:r>
            <a:r>
              <a:rPr lang="en-US" sz="2000" dirty="0" smtClean="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 اطلاعات </a:t>
            </a:r>
            <a:r>
              <a:rPr lang="fa-IR" sz="2000" dirty="0">
                <a:solidFill>
                  <a:schemeClr val="tx1"/>
                </a:solidFill>
                <a:latin typeface="Times New Roman" panose="02020603050405020304" pitchFamily="18" charset="0"/>
                <a:cs typeface="B Nazanin" panose="00000400000000000000" pitchFamily="2" charset="-78"/>
              </a:rPr>
              <a:t>شاخص‌های مختلف را از بانک </a:t>
            </a:r>
            <a:r>
              <a:rPr lang="fa-IR" sz="2000" dirty="0" smtClean="0">
                <a:solidFill>
                  <a:schemeClr val="tx1"/>
                </a:solidFill>
                <a:latin typeface="Times New Roman" panose="02020603050405020304" pitchFamily="18" charset="0"/>
                <a:cs typeface="B Nazanin" panose="00000400000000000000" pitchFamily="2" charset="-78"/>
              </a:rPr>
              <a:t>اطلاعاتی</a:t>
            </a:r>
            <a:r>
              <a:rPr lang="en-US" sz="2000" dirty="0" smtClean="0">
                <a:solidFill>
                  <a:schemeClr val="tx1"/>
                </a:solidFill>
                <a:latin typeface="Times New Roman" panose="02020603050405020304" pitchFamily="18" charset="0"/>
                <a:cs typeface="B Nazanin" panose="00000400000000000000" pitchFamily="2" charset="-78"/>
              </a:rPr>
              <a:t>Scopus </a:t>
            </a:r>
            <a:r>
              <a:rPr lang="fa-IR" sz="2000" dirty="0" smtClean="0">
                <a:solidFill>
                  <a:schemeClr val="tx1"/>
                </a:solidFill>
                <a:latin typeface="Times New Roman" panose="02020603050405020304" pitchFamily="18" charset="0"/>
                <a:cs typeface="B Nazanin" panose="00000400000000000000" pitchFamily="2" charset="-78"/>
              </a:rPr>
              <a:t> استخراج </a:t>
            </a:r>
            <a:r>
              <a:rPr lang="fa-IR" sz="2000" dirty="0">
                <a:solidFill>
                  <a:schemeClr val="tx1"/>
                </a:solidFill>
                <a:latin typeface="Times New Roman" panose="02020603050405020304" pitchFamily="18" charset="0"/>
                <a:cs typeface="B Nazanin" panose="00000400000000000000" pitchFamily="2" charset="-78"/>
              </a:rPr>
              <a:t>و بر اساس آن نشریات را از لحاظ اعتبار علمی رتبه‌بندی می‌کند. این نظام رتبه‌بندی یکی از جدیدترین و جامع‌ترین روش‌های رتبه‌بندی پژوهشی دانشگاه‌ها و موسسات پژوهشی دنیا است. در رتبه‌بندی سایمگو (</a:t>
            </a:r>
            <a:r>
              <a:rPr lang="en-US" sz="2000" dirty="0" err="1" smtClean="0">
                <a:solidFill>
                  <a:schemeClr val="tx1"/>
                </a:solidFill>
                <a:latin typeface="Times New Roman" panose="02020603050405020304" pitchFamily="18" charset="0"/>
                <a:cs typeface="B Nazanin" panose="00000400000000000000" pitchFamily="2" charset="-78"/>
              </a:rPr>
              <a:t>SCImago</a:t>
            </a:r>
            <a:r>
              <a:rPr lang="fa-IR" sz="2000" dirty="0" smtClean="0">
                <a:solidFill>
                  <a:schemeClr val="tx1"/>
                </a:solidFill>
                <a:latin typeface="Times New Roman" panose="02020603050405020304" pitchFamily="18" charset="0"/>
                <a:cs typeface="B Nazanin" panose="00000400000000000000" pitchFamily="2" charset="-78"/>
              </a:rPr>
              <a:t>) هم </a:t>
            </a:r>
            <a:r>
              <a:rPr lang="fa-IR" sz="2000" dirty="0">
                <a:solidFill>
                  <a:schemeClr val="tx1"/>
                </a:solidFill>
                <a:latin typeface="Times New Roman" panose="02020603050405020304" pitchFamily="18" charset="0"/>
                <a:cs typeface="B Nazanin" panose="00000400000000000000" pitchFamily="2" charset="-78"/>
              </a:rPr>
              <a:t>تعداد استناداتی که به نشریه شده و هم اهمیت نشریه‌ای که استناد در آن منتشر شده در نظر گرفته می‌شود</a:t>
            </a:r>
            <a:r>
              <a:rPr lang="fa-IR" sz="2000" dirty="0" smtClean="0">
                <a:solidFill>
                  <a:schemeClr val="tx1"/>
                </a:solidFill>
                <a:latin typeface="Times New Roman" panose="02020603050405020304" pitchFamily="18" charset="0"/>
                <a:cs typeface="B Nazanin" panose="00000400000000000000" pitchFamily="2" charset="-78"/>
              </a:rPr>
              <a:t>.</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نظام سایمگو در کنار دیگر نظام‌های رتبه‌بندی مانند </a:t>
            </a:r>
            <a:r>
              <a:rPr lang="en-US" sz="2000" dirty="0">
                <a:solidFill>
                  <a:schemeClr val="tx1"/>
                </a:solidFill>
                <a:latin typeface="Times New Roman" panose="02020603050405020304" pitchFamily="18" charset="0"/>
                <a:cs typeface="B Nazanin" panose="00000400000000000000" pitchFamily="2" charset="-78"/>
              </a:rPr>
              <a:t>JCR، </a:t>
            </a:r>
            <a:r>
              <a:rPr lang="fa-IR" sz="2000" dirty="0">
                <a:solidFill>
                  <a:schemeClr val="tx1"/>
                </a:solidFill>
                <a:latin typeface="Times New Roman" panose="02020603050405020304" pitchFamily="18" charset="0"/>
                <a:cs typeface="B Nazanin" panose="00000400000000000000" pitchFamily="2" charset="-78"/>
              </a:rPr>
              <a:t>به یک معیار معتبر و قابل‌اعتماد در حوزه ارزیابی علمی تبدیل شده است. این نظام به دلیل جامعیت در تحلیل داده‌ها و تنوع شاخص‌های ارزیابی، از جمله ابزارهای مورداعتماد برای سنجش کیفیت مجلات علمی در حوزه‌های مختلف به شمار می‌آید.</a:t>
            </a:r>
            <a:endParaRPr lang="fa-IR" sz="2000" dirty="0" smtClean="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248415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r>
              <a:rPr lang="en-US" sz="4400" b="1" dirty="0" err="1" smtClean="0">
                <a:solidFill>
                  <a:srgbClr val="002060"/>
                </a:solidFill>
                <a:latin typeface="Times New Roman" panose="02020603050405020304" pitchFamily="18" charset="0"/>
                <a:cs typeface="B Nazanin" panose="00000400000000000000" pitchFamily="2" charset="-78"/>
              </a:rPr>
              <a:t>SCImago</a:t>
            </a:r>
            <a:r>
              <a:rPr lang="en-US" sz="4400" b="1" dirty="0" smtClean="0">
                <a:solidFill>
                  <a:srgbClr val="002060"/>
                </a:solidFill>
                <a:latin typeface="Times New Roman" panose="02020603050405020304" pitchFamily="18" charset="0"/>
                <a:cs typeface="B Nazanin" panose="00000400000000000000" pitchFamily="2" charset="-78"/>
              </a:rPr>
              <a:t> </a:t>
            </a:r>
            <a:r>
              <a:rPr lang="en-US" sz="4400" b="1" dirty="0">
                <a:solidFill>
                  <a:srgbClr val="002060"/>
                </a:solidFill>
                <a:latin typeface="Times New Roman" panose="02020603050405020304" pitchFamily="18" charset="0"/>
                <a:cs typeface="B Nazanin" panose="00000400000000000000" pitchFamily="2" charset="-78"/>
              </a:rPr>
              <a:t>Journal </a:t>
            </a:r>
            <a:r>
              <a:rPr lang="en-US" sz="4400" b="1" dirty="0" smtClean="0">
                <a:solidFill>
                  <a:srgbClr val="002060"/>
                </a:solidFill>
                <a:latin typeface="Times New Roman" panose="02020603050405020304" pitchFamily="18" charset="0"/>
                <a:cs typeface="B Nazanin" panose="00000400000000000000" pitchFamily="2" charset="-78"/>
              </a:rPr>
              <a:t>Rank</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سایمگو </a:t>
            </a:r>
            <a:r>
              <a:rPr lang="fa-IR" sz="2000" dirty="0">
                <a:solidFill>
                  <a:schemeClr val="tx1"/>
                </a:solidFill>
                <a:latin typeface="Times New Roman" panose="02020603050405020304" pitchFamily="18" charset="0"/>
                <a:cs typeface="B Nazanin" panose="00000400000000000000" pitchFamily="2" charset="-78"/>
              </a:rPr>
              <a:t>به عنوان یکی از معتبرترین منابع ارزیابی مجلات علمی در سطح جهانی، به ارزیابی کیفیت و تأثیر علمی مجلات کمک می‌کند. از جمله کاربردهای رتبه‌بندی سایمگو می‌توان به موارد زیر اشاره کرد</a:t>
            </a:r>
            <a:r>
              <a:rPr lang="fa-IR" sz="2000" dirty="0" smtClean="0">
                <a:solidFill>
                  <a:schemeClr val="tx1"/>
                </a:solidFill>
                <a:latin typeface="Times New Roman" panose="02020603050405020304" pitchFamily="18" charset="0"/>
                <a:cs typeface="B Nazanin" panose="00000400000000000000" pitchFamily="2" charset="-78"/>
              </a:rPr>
              <a:t>:</a:t>
            </a:r>
            <a:endParaRPr lang="fa-IR" sz="2000" dirty="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r>
              <a:rPr lang="fa-IR" sz="2000" dirty="0" smtClean="0">
                <a:solidFill>
                  <a:srgbClr val="FF0000"/>
                </a:solidFill>
                <a:latin typeface="Times New Roman" panose="02020603050405020304" pitchFamily="18" charset="0"/>
                <a:cs typeface="B Nazanin" panose="00000400000000000000" pitchFamily="2" charset="-78"/>
              </a:rPr>
              <a:t>انتخاب </a:t>
            </a:r>
            <a:r>
              <a:rPr lang="fa-IR" sz="2000" dirty="0">
                <a:solidFill>
                  <a:srgbClr val="FF0000"/>
                </a:solidFill>
                <a:latin typeface="Times New Roman" panose="02020603050405020304" pitchFamily="18" charset="0"/>
                <a:cs typeface="B Nazanin" panose="00000400000000000000" pitchFamily="2" charset="-78"/>
              </a:rPr>
              <a:t>مجله مناسب برای انتشار: </a:t>
            </a:r>
            <a:r>
              <a:rPr lang="fa-IR" sz="2000" dirty="0">
                <a:solidFill>
                  <a:schemeClr val="tx1"/>
                </a:solidFill>
                <a:latin typeface="Times New Roman" panose="02020603050405020304" pitchFamily="18" charset="0"/>
                <a:cs typeface="B Nazanin" panose="00000400000000000000" pitchFamily="2" charset="-78"/>
              </a:rPr>
              <a:t>پژوهشگران با استفاده از رتبه‌بندی سایمگو می‌توانند مجلات معتبر را شناسایی و انتخاب کنند.</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r>
              <a:rPr lang="fa-IR" sz="2000" dirty="0" smtClean="0">
                <a:solidFill>
                  <a:srgbClr val="FF0000"/>
                </a:solidFill>
                <a:latin typeface="Times New Roman" panose="02020603050405020304" pitchFamily="18" charset="0"/>
                <a:cs typeface="B Nazanin" panose="00000400000000000000" pitchFamily="2" charset="-78"/>
              </a:rPr>
              <a:t>ارزیابی </a:t>
            </a:r>
            <a:r>
              <a:rPr lang="fa-IR" sz="2000" dirty="0">
                <a:solidFill>
                  <a:srgbClr val="FF0000"/>
                </a:solidFill>
                <a:latin typeface="Times New Roman" panose="02020603050405020304" pitchFamily="18" charset="0"/>
                <a:cs typeface="B Nazanin" panose="00000400000000000000" pitchFamily="2" charset="-78"/>
              </a:rPr>
              <a:t>و بهبود پژوهش‌های علمی: </a:t>
            </a:r>
            <a:r>
              <a:rPr lang="fa-IR" sz="2000" dirty="0">
                <a:solidFill>
                  <a:schemeClr val="tx1"/>
                </a:solidFill>
                <a:latin typeface="Times New Roman" panose="02020603050405020304" pitchFamily="18" charset="0"/>
                <a:cs typeface="B Nazanin" panose="00000400000000000000" pitchFamily="2" charset="-78"/>
              </a:rPr>
              <a:t>دانشگاه‌ها و مؤسسات پژوهشی با استفاده از داده‌های سایمگو، می‌توانند برنامه‌ریزی‌های خود را برای بهبود سطح پژوهش‌های علمی خود انجام دهند.</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r>
              <a:rPr lang="fa-IR" sz="2000" dirty="0" smtClean="0">
                <a:solidFill>
                  <a:srgbClr val="FF0000"/>
                </a:solidFill>
                <a:latin typeface="Times New Roman" panose="02020603050405020304" pitchFamily="18" charset="0"/>
                <a:cs typeface="B Nazanin" panose="00000400000000000000" pitchFamily="2" charset="-78"/>
              </a:rPr>
              <a:t>شناسایی </a:t>
            </a:r>
            <a:r>
              <a:rPr lang="fa-IR" sz="2000" dirty="0">
                <a:solidFill>
                  <a:srgbClr val="FF0000"/>
                </a:solidFill>
                <a:latin typeface="Times New Roman" panose="02020603050405020304" pitchFamily="18" charset="0"/>
                <a:cs typeface="B Nazanin" panose="00000400000000000000" pitchFamily="2" charset="-78"/>
              </a:rPr>
              <a:t>مجلات با تأثیرگذاری بیشتر: </a:t>
            </a:r>
            <a:r>
              <a:rPr lang="fa-IR" sz="2000" dirty="0">
                <a:solidFill>
                  <a:schemeClr val="tx1"/>
                </a:solidFill>
                <a:latin typeface="Times New Roman" panose="02020603050405020304" pitchFamily="18" charset="0"/>
                <a:cs typeface="B Nazanin" panose="00000400000000000000" pitchFamily="2" charset="-78"/>
              </a:rPr>
              <a:t>این نظام کمک می‌کند تا مجلاتی که تأثیرگذاری علمی بیشتری در جامعه علمی دارند، به‌طور دقیق شناسایی شوند.</a:t>
            </a:r>
          </a:p>
        </p:txBody>
      </p:sp>
    </p:spTree>
    <p:extLst>
      <p:ext uri="{BB962C8B-B14F-4D97-AF65-F5344CB8AC3E}">
        <p14:creationId xmlns:p14="http://schemas.microsoft.com/office/powerpoint/2010/main" val="2758596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a:solidFill>
                  <a:srgbClr val="002060"/>
                </a:solidFill>
                <a:latin typeface="Times New Roman" panose="02020603050405020304" pitchFamily="18" charset="0"/>
                <a:cs typeface="B Davat" panose="00000400000000000000" pitchFamily="2" charset="-78"/>
              </a:rPr>
              <a:t>تفاوت رتبه‌بندی سایمگو با دیگر نظام‌های </a:t>
            </a:r>
            <a:r>
              <a:rPr lang="fa-IR" sz="4400" b="1" dirty="0" smtClean="0">
                <a:solidFill>
                  <a:srgbClr val="002060"/>
                </a:solidFill>
                <a:latin typeface="Times New Roman" panose="02020603050405020304" pitchFamily="18" charset="0"/>
                <a:cs typeface="B Davat" panose="00000400000000000000" pitchFamily="2" charset="-78"/>
              </a:rPr>
              <a:t>رتبه‌بندی</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سایمگو </a:t>
            </a:r>
            <a:r>
              <a:rPr lang="fa-IR" sz="2000" dirty="0">
                <a:solidFill>
                  <a:schemeClr val="tx1"/>
                </a:solidFill>
                <a:latin typeface="Times New Roman" panose="02020603050405020304" pitchFamily="18" charset="0"/>
                <a:cs typeface="B Nazanin" panose="00000400000000000000" pitchFamily="2" charset="-78"/>
              </a:rPr>
              <a:t>با دیگر نظام‌های رتبه‌بندی مانند </a:t>
            </a:r>
            <a:r>
              <a:rPr lang="en-US" sz="2000" dirty="0" smtClean="0">
                <a:solidFill>
                  <a:schemeClr val="tx1"/>
                </a:solidFill>
                <a:latin typeface="Times New Roman" panose="02020603050405020304" pitchFamily="18" charset="0"/>
                <a:cs typeface="B Nazanin" panose="00000400000000000000" pitchFamily="2" charset="-78"/>
              </a:rPr>
              <a:t>JCR</a:t>
            </a:r>
            <a:r>
              <a:rPr lang="fa-IR" sz="2000" dirty="0" smtClean="0">
                <a:solidFill>
                  <a:schemeClr val="tx1"/>
                </a:solidFill>
                <a:latin typeface="Times New Roman" panose="02020603050405020304" pitchFamily="18" charset="0"/>
                <a:cs typeface="B Nazanin" panose="00000400000000000000" pitchFamily="2" charset="-78"/>
              </a:rPr>
              <a:t> تفاوت‌های </a:t>
            </a:r>
            <a:r>
              <a:rPr lang="fa-IR" sz="2000" dirty="0">
                <a:solidFill>
                  <a:schemeClr val="tx1"/>
                </a:solidFill>
                <a:latin typeface="Times New Roman" panose="02020603050405020304" pitchFamily="18" charset="0"/>
                <a:cs typeface="B Nazanin" panose="00000400000000000000" pitchFamily="2" charset="-78"/>
              </a:rPr>
              <a:t>زیادی دارد که آن را از دیگر ابزارهای ارزیابی مجلات متمایز می‌کند. مهم‌ترین </a:t>
            </a:r>
            <a:r>
              <a:rPr lang="fa-IR" sz="2000" dirty="0" smtClean="0">
                <a:solidFill>
                  <a:schemeClr val="tx1"/>
                </a:solidFill>
                <a:latin typeface="Times New Roman" panose="02020603050405020304" pitchFamily="18" charset="0"/>
                <a:cs typeface="B Nazanin" panose="00000400000000000000" pitchFamily="2" charset="-78"/>
              </a:rPr>
              <a:t>این تفاوت‌ها </a:t>
            </a:r>
            <a:r>
              <a:rPr lang="fa-IR" sz="2000" dirty="0">
                <a:solidFill>
                  <a:schemeClr val="tx1"/>
                </a:solidFill>
                <a:latin typeface="Times New Roman" panose="02020603050405020304" pitchFamily="18" charset="0"/>
                <a:cs typeface="B Nazanin" panose="00000400000000000000" pitchFamily="2" charset="-78"/>
              </a:rPr>
              <a:t>عبارتند از</a:t>
            </a:r>
            <a:r>
              <a:rPr lang="fa-IR" sz="2000" dirty="0" smtClean="0">
                <a:solidFill>
                  <a:schemeClr val="tx1"/>
                </a:solidFill>
                <a:latin typeface="Times New Roman" panose="02020603050405020304" pitchFamily="18" charset="0"/>
                <a:cs typeface="B Nazanin" panose="00000400000000000000" pitchFamily="2" charset="-78"/>
              </a:rPr>
              <a:t>:</a:t>
            </a:r>
            <a:endParaRPr lang="fa-IR" sz="2000" dirty="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r>
              <a:rPr lang="fa-IR" sz="2000" dirty="0" smtClean="0">
                <a:solidFill>
                  <a:srgbClr val="FF0000"/>
                </a:solidFill>
                <a:latin typeface="Times New Roman" panose="02020603050405020304" pitchFamily="18" charset="0"/>
                <a:cs typeface="B Nazanin" panose="00000400000000000000" pitchFamily="2" charset="-78"/>
              </a:rPr>
              <a:t>استناد </a:t>
            </a:r>
            <a:r>
              <a:rPr lang="fa-IR" sz="2000" dirty="0">
                <a:solidFill>
                  <a:srgbClr val="FF0000"/>
                </a:solidFill>
                <a:latin typeface="Times New Roman" panose="02020603050405020304" pitchFamily="18" charset="0"/>
                <a:cs typeface="B Nazanin" panose="00000400000000000000" pitchFamily="2" charset="-78"/>
              </a:rPr>
              <a:t>به منابع معتبر: </a:t>
            </a:r>
            <a:r>
              <a:rPr lang="fa-IR" sz="2000" dirty="0">
                <a:solidFill>
                  <a:schemeClr val="tx1"/>
                </a:solidFill>
                <a:latin typeface="Times New Roman" panose="02020603050405020304" pitchFamily="18" charset="0"/>
                <a:cs typeface="B Nazanin" panose="00000400000000000000" pitchFamily="2" charset="-78"/>
              </a:rPr>
              <a:t>یکی از ویژگی‌های بارز سایمگو این است که به استنادات مجلات با اعتبار بالا وزن بیشتری می‌دهد</a:t>
            </a:r>
            <a:r>
              <a:rPr lang="fa-IR" sz="2000" dirty="0" smtClean="0">
                <a:solidFill>
                  <a:schemeClr val="tx1"/>
                </a:solidFill>
                <a:latin typeface="Times New Roman" panose="02020603050405020304" pitchFamily="18" charset="0"/>
                <a:cs typeface="B Nazanin" panose="00000400000000000000" pitchFamily="2" charset="-78"/>
              </a:rPr>
              <a:t>.</a:t>
            </a:r>
            <a:endParaRPr lang="fa-IR" sz="2000" dirty="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r>
              <a:rPr lang="fa-IR" sz="2000" dirty="0" smtClean="0">
                <a:solidFill>
                  <a:srgbClr val="FF0000"/>
                </a:solidFill>
                <a:latin typeface="Times New Roman" panose="02020603050405020304" pitchFamily="18" charset="0"/>
                <a:cs typeface="B Nazanin" panose="00000400000000000000" pitchFamily="2" charset="-78"/>
              </a:rPr>
              <a:t>توجه </a:t>
            </a:r>
            <a:r>
              <a:rPr lang="fa-IR" sz="2000" dirty="0">
                <a:solidFill>
                  <a:srgbClr val="FF0000"/>
                </a:solidFill>
                <a:latin typeface="Times New Roman" panose="02020603050405020304" pitchFamily="18" charset="0"/>
                <a:cs typeface="B Nazanin" panose="00000400000000000000" pitchFamily="2" charset="-78"/>
              </a:rPr>
              <a:t>به کیفیت استنادها: </a:t>
            </a:r>
            <a:r>
              <a:rPr lang="fa-IR" sz="2000" dirty="0">
                <a:solidFill>
                  <a:schemeClr val="tx1"/>
                </a:solidFill>
                <a:latin typeface="Times New Roman" panose="02020603050405020304" pitchFamily="18" charset="0"/>
                <a:cs typeface="B Nazanin" panose="00000400000000000000" pitchFamily="2" charset="-78"/>
              </a:rPr>
              <a:t>برخلاف برخی دیگر از نظام‌های رتبه‌بندی که تنها تعداد استنادها را در نظر می‌گیرند، سایمگو به کیفیت و اعتبار مجلات استنادکننده نیز توجه می‌کند</a:t>
            </a:r>
            <a:r>
              <a:rPr lang="fa-IR" sz="2000" dirty="0" smtClean="0">
                <a:solidFill>
                  <a:schemeClr val="tx1"/>
                </a:solidFill>
                <a:latin typeface="Times New Roman" panose="02020603050405020304" pitchFamily="18" charset="0"/>
                <a:cs typeface="B Nazanin" panose="00000400000000000000" pitchFamily="2" charset="-78"/>
              </a:rPr>
              <a:t>.</a:t>
            </a:r>
            <a:endParaRPr lang="fa-IR" sz="2000" dirty="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r>
              <a:rPr lang="fa-IR" sz="2000" dirty="0" smtClean="0">
                <a:solidFill>
                  <a:srgbClr val="FF0000"/>
                </a:solidFill>
                <a:latin typeface="Times New Roman" panose="02020603050405020304" pitchFamily="18" charset="0"/>
                <a:cs typeface="B Nazanin" panose="00000400000000000000" pitchFamily="2" charset="-78"/>
              </a:rPr>
              <a:t>پوشش </a:t>
            </a:r>
            <a:r>
              <a:rPr lang="fa-IR" sz="2000" dirty="0">
                <a:solidFill>
                  <a:srgbClr val="FF0000"/>
                </a:solidFill>
                <a:latin typeface="Times New Roman" panose="02020603050405020304" pitchFamily="18" charset="0"/>
                <a:cs typeface="B Nazanin" panose="00000400000000000000" pitchFamily="2" charset="-78"/>
              </a:rPr>
              <a:t>بیشتر مجلات: </a:t>
            </a:r>
            <a:r>
              <a:rPr lang="fa-IR" sz="2000" dirty="0">
                <a:solidFill>
                  <a:schemeClr val="tx1"/>
                </a:solidFill>
                <a:latin typeface="Times New Roman" panose="02020603050405020304" pitchFamily="18" charset="0"/>
                <a:cs typeface="B Nazanin" panose="00000400000000000000" pitchFamily="2" charset="-78"/>
              </a:rPr>
              <a:t>سایمگو نسبت به دیگر نظام‌ها، تعداد بیشتری از مجلات علمی را در سطح بین‌المللی تحت پوشش قرار می‌دهد</a:t>
            </a:r>
            <a:r>
              <a:rPr lang="fa-IR" sz="2000" dirty="0" smtClean="0">
                <a:solidFill>
                  <a:schemeClr val="tx1"/>
                </a:solidFill>
                <a:latin typeface="Times New Roman" panose="02020603050405020304" pitchFamily="18" charset="0"/>
                <a:cs typeface="B Nazanin" panose="00000400000000000000" pitchFamily="2" charset="-78"/>
              </a:rPr>
              <a:t>.</a:t>
            </a:r>
          </a:p>
        </p:txBody>
      </p:sp>
    </p:spTree>
    <p:extLst>
      <p:ext uri="{BB962C8B-B14F-4D97-AF65-F5344CB8AC3E}">
        <p14:creationId xmlns:p14="http://schemas.microsoft.com/office/powerpoint/2010/main" val="2519755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مراحل </a:t>
            </a:r>
            <a:r>
              <a:rPr lang="fa-IR" sz="4400" b="1" dirty="0">
                <a:solidFill>
                  <a:srgbClr val="002060"/>
                </a:solidFill>
                <a:latin typeface="Times New Roman" panose="02020603050405020304" pitchFamily="18" charset="0"/>
                <a:cs typeface="B Davat" panose="00000400000000000000" pitchFamily="2" charset="-78"/>
              </a:rPr>
              <a:t>رتبه‌بندی مجلات در نظام سایمگو</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رتبه‌بندی </a:t>
            </a:r>
            <a:r>
              <a:rPr lang="fa-IR" sz="2000" dirty="0">
                <a:solidFill>
                  <a:schemeClr val="tx1"/>
                </a:solidFill>
                <a:latin typeface="Times New Roman" panose="02020603050405020304" pitchFamily="18" charset="0"/>
                <a:cs typeface="B Nazanin" panose="00000400000000000000" pitchFamily="2" charset="-78"/>
              </a:rPr>
              <a:t>مجلات در نظام سایمگو به صورت سالانه انجام می‌شود. مراحل اصلی آن عبارتند از:</a:t>
            </a:r>
          </a:p>
          <a:p>
            <a:pPr marL="457200" indent="-457200" algn="just">
              <a:lnSpc>
                <a:spcPct val="150000"/>
              </a:lnSpc>
              <a:buFont typeface="+mj-lt"/>
              <a:buAutoNum type="arabicPeriod"/>
            </a:pPr>
            <a:endParaRPr lang="fa-IR" sz="2000" dirty="0" smtClean="0">
              <a:solidFill>
                <a:schemeClr val="tx1"/>
              </a:solidFill>
              <a:latin typeface="Times New Roman" panose="02020603050405020304" pitchFamily="18" charset="0"/>
              <a:cs typeface="B Nazanin" panose="00000400000000000000" pitchFamily="2" charset="-78"/>
            </a:endParaRPr>
          </a:p>
          <a:p>
            <a:pPr marL="457200" indent="-457200" algn="just">
              <a:lnSpc>
                <a:spcPct val="150000"/>
              </a:lnSpc>
              <a:buFont typeface="+mj-lt"/>
              <a:buAutoNum type="arabicPeriod"/>
            </a:pPr>
            <a:r>
              <a:rPr lang="fa-IR" sz="2000" dirty="0" smtClean="0">
                <a:solidFill>
                  <a:schemeClr val="tx1"/>
                </a:solidFill>
                <a:latin typeface="Times New Roman" panose="02020603050405020304" pitchFamily="18" charset="0"/>
                <a:cs typeface="B Nazanin" panose="00000400000000000000" pitchFamily="2" charset="-78"/>
              </a:rPr>
              <a:t>داده‌ها </a:t>
            </a:r>
            <a:r>
              <a:rPr lang="fa-IR" sz="2000" dirty="0">
                <a:solidFill>
                  <a:schemeClr val="tx1"/>
                </a:solidFill>
                <a:latin typeface="Times New Roman" panose="02020603050405020304" pitchFamily="18" charset="0"/>
                <a:cs typeface="B Nazanin" panose="00000400000000000000" pitchFamily="2" charset="-78"/>
              </a:rPr>
              <a:t>از پایگاه </a:t>
            </a:r>
            <a:r>
              <a:rPr lang="en-US" sz="2000" dirty="0">
                <a:solidFill>
                  <a:schemeClr val="tx1"/>
                </a:solidFill>
                <a:latin typeface="Times New Roman" panose="02020603050405020304" pitchFamily="18" charset="0"/>
                <a:cs typeface="B Nazanin" panose="00000400000000000000" pitchFamily="2" charset="-78"/>
              </a:rPr>
              <a:t>Scopus </a:t>
            </a:r>
            <a:r>
              <a:rPr lang="fa-IR" sz="2000" dirty="0" smtClean="0">
                <a:solidFill>
                  <a:schemeClr val="tx1"/>
                </a:solidFill>
                <a:latin typeface="Times New Roman" panose="02020603050405020304" pitchFamily="18" charset="0"/>
                <a:cs typeface="B Nazanin" panose="00000400000000000000" pitchFamily="2" charset="-78"/>
              </a:rPr>
              <a:t> جمع‌آوری </a:t>
            </a:r>
            <a:r>
              <a:rPr lang="fa-IR" sz="2000" dirty="0">
                <a:solidFill>
                  <a:schemeClr val="tx1"/>
                </a:solidFill>
                <a:latin typeface="Times New Roman" panose="02020603050405020304" pitchFamily="18" charset="0"/>
                <a:cs typeface="B Nazanin" panose="00000400000000000000" pitchFamily="2" charset="-78"/>
              </a:rPr>
              <a:t>می‌شود.</a:t>
            </a:r>
          </a:p>
          <a:p>
            <a:pPr marL="457200" indent="-457200" algn="just">
              <a:lnSpc>
                <a:spcPct val="150000"/>
              </a:lnSpc>
              <a:buFont typeface="+mj-lt"/>
              <a:buAutoNum type="arabicPeriod"/>
            </a:pPr>
            <a:r>
              <a:rPr lang="fa-IR" sz="2000" dirty="0" smtClean="0">
                <a:solidFill>
                  <a:schemeClr val="tx1"/>
                </a:solidFill>
                <a:latin typeface="Times New Roman" panose="02020603050405020304" pitchFamily="18" charset="0"/>
                <a:cs typeface="B Nazanin" panose="00000400000000000000" pitchFamily="2" charset="-78"/>
              </a:rPr>
              <a:t>شاخص‌های </a:t>
            </a:r>
            <a:r>
              <a:rPr lang="en-US" sz="2000" dirty="0">
                <a:solidFill>
                  <a:schemeClr val="tx1"/>
                </a:solidFill>
                <a:latin typeface="Times New Roman" panose="02020603050405020304" pitchFamily="18" charset="0"/>
                <a:cs typeface="B Nazanin" panose="00000400000000000000" pitchFamily="2" charset="-78"/>
              </a:rPr>
              <a:t>SJR، H-index، </a:t>
            </a:r>
            <a:r>
              <a:rPr lang="fa-IR" sz="2000" dirty="0">
                <a:solidFill>
                  <a:schemeClr val="tx1"/>
                </a:solidFill>
                <a:latin typeface="Times New Roman" panose="02020603050405020304" pitchFamily="18" charset="0"/>
                <a:cs typeface="B Nazanin" panose="00000400000000000000" pitchFamily="2" charset="-78"/>
              </a:rPr>
              <a:t>و دیگر شاخص‌ها بر اساس داده‌های جمع‌آوری‌شده محاسبه می‌شود.</a:t>
            </a:r>
          </a:p>
          <a:p>
            <a:pPr marL="457200" indent="-457200" algn="just">
              <a:lnSpc>
                <a:spcPct val="150000"/>
              </a:lnSpc>
              <a:buFont typeface="+mj-lt"/>
              <a:buAutoNum type="arabicPeriod"/>
            </a:pPr>
            <a:r>
              <a:rPr lang="fa-IR" sz="2000" dirty="0" smtClean="0">
                <a:solidFill>
                  <a:schemeClr val="tx1"/>
                </a:solidFill>
                <a:latin typeface="Times New Roman" panose="02020603050405020304" pitchFamily="18" charset="0"/>
                <a:cs typeface="B Nazanin" panose="00000400000000000000" pitchFamily="2" charset="-78"/>
              </a:rPr>
              <a:t>بر اساس </a:t>
            </a:r>
            <a:r>
              <a:rPr lang="fa-IR" sz="2000" dirty="0">
                <a:solidFill>
                  <a:schemeClr val="tx1"/>
                </a:solidFill>
                <a:latin typeface="Times New Roman" panose="02020603050405020304" pitchFamily="18" charset="0"/>
                <a:cs typeface="B Nazanin" panose="00000400000000000000" pitchFamily="2" charset="-78"/>
              </a:rPr>
              <a:t>شاخص </a:t>
            </a:r>
            <a:r>
              <a:rPr lang="en-US" sz="2000" dirty="0">
                <a:solidFill>
                  <a:schemeClr val="tx1"/>
                </a:solidFill>
                <a:latin typeface="Times New Roman" panose="02020603050405020304" pitchFamily="18" charset="0"/>
                <a:cs typeface="B Nazanin" panose="00000400000000000000" pitchFamily="2" charset="-78"/>
              </a:rPr>
              <a:t>SJR، </a:t>
            </a:r>
            <a:r>
              <a:rPr lang="fa-IR" sz="2000" dirty="0">
                <a:solidFill>
                  <a:schemeClr val="tx1"/>
                </a:solidFill>
                <a:latin typeface="Times New Roman" panose="02020603050405020304" pitchFamily="18" charset="0"/>
                <a:cs typeface="B Nazanin" panose="00000400000000000000" pitchFamily="2" charset="-78"/>
              </a:rPr>
              <a:t>مجلات رتبه‌بندی می‌شوند.</a:t>
            </a:r>
          </a:p>
          <a:p>
            <a:pPr marL="457200" indent="-457200" algn="just">
              <a:lnSpc>
                <a:spcPct val="150000"/>
              </a:lnSpc>
              <a:buFont typeface="+mj-lt"/>
              <a:buAutoNum type="arabicPeriod"/>
            </a:pPr>
            <a:r>
              <a:rPr lang="fa-IR" sz="2000" dirty="0" smtClean="0">
                <a:solidFill>
                  <a:schemeClr val="tx1"/>
                </a:solidFill>
                <a:latin typeface="Times New Roman" panose="02020603050405020304" pitchFamily="18" charset="0"/>
                <a:cs typeface="B Nazanin" panose="00000400000000000000" pitchFamily="2" charset="-78"/>
              </a:rPr>
              <a:t>نتایج </a:t>
            </a:r>
            <a:r>
              <a:rPr lang="fa-IR" sz="2000" dirty="0">
                <a:solidFill>
                  <a:schemeClr val="tx1"/>
                </a:solidFill>
                <a:latin typeface="Times New Roman" panose="02020603050405020304" pitchFamily="18" charset="0"/>
                <a:cs typeface="B Nazanin" panose="00000400000000000000" pitchFamily="2" charset="-78"/>
              </a:rPr>
              <a:t>در قالب لیستی از مجلات برتر در رشته‌های مختلف منتشر می‌شود.</a:t>
            </a:r>
          </a:p>
        </p:txBody>
      </p:sp>
    </p:spTree>
    <p:extLst>
      <p:ext uri="{BB962C8B-B14F-4D97-AF65-F5344CB8AC3E}">
        <p14:creationId xmlns:p14="http://schemas.microsoft.com/office/powerpoint/2010/main" val="1659616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a:solidFill>
                  <a:srgbClr val="002060"/>
                </a:solidFill>
                <a:latin typeface="Times New Roman" panose="02020603050405020304" pitchFamily="18" charset="0"/>
                <a:cs typeface="B Davat" panose="00000400000000000000" pitchFamily="2" charset="-78"/>
              </a:rPr>
              <a:t>مزایا </a:t>
            </a:r>
            <a:r>
              <a:rPr lang="fa-IR" sz="4400" b="1" dirty="0" smtClean="0">
                <a:solidFill>
                  <a:srgbClr val="002060"/>
                </a:solidFill>
                <a:latin typeface="Times New Roman" panose="02020603050405020304" pitchFamily="18" charset="0"/>
                <a:cs typeface="B Davat" panose="00000400000000000000" pitchFamily="2" charset="-78"/>
              </a:rPr>
              <a:t>ی نظام </a:t>
            </a:r>
            <a:r>
              <a:rPr lang="fa-IR" sz="4400" b="1" dirty="0">
                <a:solidFill>
                  <a:srgbClr val="002060"/>
                </a:solidFill>
                <a:latin typeface="Times New Roman" panose="02020603050405020304" pitchFamily="18" charset="0"/>
                <a:cs typeface="B Davat" panose="00000400000000000000" pitchFamily="2" charset="-78"/>
              </a:rPr>
              <a:t>رتبه‌بندی سایمگو</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مزایا</a:t>
            </a:r>
            <a:r>
              <a:rPr lang="fa-IR" sz="2000" dirty="0" smtClean="0">
                <a:solidFill>
                  <a:schemeClr val="tx1"/>
                </a:solidFill>
                <a:latin typeface="Times New Roman" panose="02020603050405020304" pitchFamily="18" charset="0"/>
                <a:cs typeface="B Nazanin" panose="00000400000000000000" pitchFamily="2" charset="-78"/>
              </a:rPr>
              <a:t>:</a:t>
            </a:r>
          </a:p>
          <a:p>
            <a:pPr marL="0" indent="0" algn="just">
              <a:lnSpc>
                <a:spcPct val="150000"/>
              </a:lnSpc>
              <a:buNone/>
            </a:pPr>
            <a:r>
              <a:rPr lang="fa-IR" sz="2000" dirty="0" smtClean="0">
                <a:solidFill>
                  <a:srgbClr val="FF0000"/>
                </a:solidFill>
                <a:latin typeface="Times New Roman" panose="02020603050405020304" pitchFamily="18" charset="0"/>
                <a:cs typeface="B Nazanin" panose="00000400000000000000" pitchFamily="2" charset="-78"/>
              </a:rPr>
              <a:t>	دقت </a:t>
            </a:r>
            <a:r>
              <a:rPr lang="fa-IR" sz="2000" dirty="0">
                <a:solidFill>
                  <a:srgbClr val="FF0000"/>
                </a:solidFill>
                <a:latin typeface="Times New Roman" panose="02020603050405020304" pitchFamily="18" charset="0"/>
                <a:cs typeface="B Nazanin" panose="00000400000000000000" pitchFamily="2" charset="-78"/>
              </a:rPr>
              <a:t>و جامعیت: </a:t>
            </a:r>
            <a:r>
              <a:rPr lang="fa-IR" sz="2000" dirty="0">
                <a:solidFill>
                  <a:schemeClr val="tx1"/>
                </a:solidFill>
                <a:latin typeface="Times New Roman" panose="02020603050405020304" pitchFamily="18" charset="0"/>
                <a:cs typeface="B Nazanin" panose="00000400000000000000" pitchFamily="2" charset="-78"/>
              </a:rPr>
              <a:t>سایمگو با استفاده از داده‌های گسترده و شاخص‌های متنوع، تحلیلی دقیق از کیفیت علمی مجلات ارائه می‌دهد.</a:t>
            </a:r>
          </a:p>
          <a:p>
            <a:pPr marL="0" indent="0" algn="just">
              <a:lnSpc>
                <a:spcPct val="150000"/>
              </a:lnSpc>
              <a:buNone/>
            </a:pPr>
            <a:r>
              <a:rPr lang="fa-IR" sz="2000" dirty="0" smtClean="0">
                <a:solidFill>
                  <a:srgbClr val="FF0000"/>
                </a:solidFill>
                <a:latin typeface="Times New Roman" panose="02020603050405020304" pitchFamily="18" charset="0"/>
                <a:cs typeface="B Nazanin" panose="00000400000000000000" pitchFamily="2" charset="-78"/>
              </a:rPr>
              <a:t>	پوشش </a:t>
            </a:r>
            <a:r>
              <a:rPr lang="fa-IR" sz="2000" dirty="0">
                <a:solidFill>
                  <a:srgbClr val="FF0000"/>
                </a:solidFill>
                <a:latin typeface="Times New Roman" panose="02020603050405020304" pitchFamily="18" charset="0"/>
                <a:cs typeface="B Nazanin" panose="00000400000000000000" pitchFamily="2" charset="-78"/>
              </a:rPr>
              <a:t>گسترده:</a:t>
            </a:r>
            <a:r>
              <a:rPr lang="fa-IR" sz="2000" dirty="0">
                <a:solidFill>
                  <a:schemeClr val="tx1"/>
                </a:solidFill>
                <a:latin typeface="Times New Roman" panose="02020603050405020304" pitchFamily="18" charset="0"/>
                <a:cs typeface="B Nazanin" panose="00000400000000000000" pitchFamily="2" charset="-78"/>
              </a:rPr>
              <a:t> این سیستم مجلات بسیاری را در رشته‌های مختلف علمی و در سطح جهانی تحت پوشش قرار می‌دهد.</a:t>
            </a:r>
          </a:p>
          <a:p>
            <a:pPr marL="0" indent="0" algn="just">
              <a:lnSpc>
                <a:spcPct val="150000"/>
              </a:lnSpc>
              <a:buNone/>
            </a:pPr>
            <a:r>
              <a:rPr lang="fa-IR" sz="2000" dirty="0" smtClean="0">
                <a:solidFill>
                  <a:srgbClr val="FF0000"/>
                </a:solidFill>
                <a:latin typeface="Times New Roman" panose="02020603050405020304" pitchFamily="18" charset="0"/>
                <a:cs typeface="B Nazanin" panose="00000400000000000000" pitchFamily="2" charset="-78"/>
              </a:rPr>
              <a:t>	استفاده </a:t>
            </a:r>
            <a:r>
              <a:rPr lang="fa-IR" sz="2000" dirty="0">
                <a:solidFill>
                  <a:srgbClr val="FF0000"/>
                </a:solidFill>
                <a:latin typeface="Times New Roman" panose="02020603050405020304" pitchFamily="18" charset="0"/>
                <a:cs typeface="B Nazanin" panose="00000400000000000000" pitchFamily="2" charset="-78"/>
              </a:rPr>
              <a:t>آسان و کاربردی: </a:t>
            </a:r>
            <a:r>
              <a:rPr lang="fa-IR" sz="2000" dirty="0">
                <a:solidFill>
                  <a:schemeClr val="tx1"/>
                </a:solidFill>
                <a:latin typeface="Times New Roman" panose="02020603050405020304" pitchFamily="18" charset="0"/>
                <a:cs typeface="B Nazanin" panose="00000400000000000000" pitchFamily="2" charset="-78"/>
              </a:rPr>
              <a:t>رابط کاربری ساده و شفاف سایمگو به پژوهشگران کمک می‌کند تا به راحتی به اطلاعات مجلات دسترسی پیدا کنند</a:t>
            </a: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r>
              <a:rPr lang="fa-IR" sz="2000" dirty="0" smtClean="0">
                <a:solidFill>
                  <a:srgbClr val="FF0000"/>
                </a:solidFill>
                <a:latin typeface="Times New Roman" panose="02020603050405020304" pitchFamily="18" charset="0"/>
                <a:cs typeface="B Nazanin" panose="00000400000000000000" pitchFamily="2" charset="-78"/>
              </a:rPr>
              <a:t>دسترسی رایگان: </a:t>
            </a:r>
            <a:r>
              <a:rPr lang="fa-IR" sz="2000" dirty="0" smtClean="0">
                <a:solidFill>
                  <a:schemeClr val="tx1"/>
                </a:solidFill>
                <a:latin typeface="Times New Roman" panose="02020603050405020304" pitchFamily="18" charset="0"/>
                <a:cs typeface="B Nazanin" panose="00000400000000000000" pitchFamily="2" charset="-78"/>
              </a:rPr>
              <a:t>برخلاف </a:t>
            </a:r>
            <a:r>
              <a:rPr lang="en-US" sz="2000" dirty="0" smtClean="0">
                <a:solidFill>
                  <a:schemeClr val="tx1"/>
                </a:solidFill>
                <a:latin typeface="Times New Roman" panose="02020603050405020304" pitchFamily="18" charset="0"/>
                <a:cs typeface="B Nazanin" panose="00000400000000000000" pitchFamily="2" charset="-78"/>
              </a:rPr>
              <a:t>JCR</a:t>
            </a:r>
            <a:r>
              <a:rPr lang="fa-IR" sz="2000" dirty="0" smtClean="0">
                <a:solidFill>
                  <a:schemeClr val="tx1"/>
                </a:solidFill>
                <a:latin typeface="Times New Roman" panose="02020603050405020304" pitchFamily="18" charset="0"/>
                <a:cs typeface="B Nazanin" panose="00000400000000000000" pitchFamily="2" charset="-78"/>
              </a:rPr>
              <a:t> که نیاز به اشتراک دارد، استفاده از سایمگو کاملاً رایگان است. </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707889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محدودیت‌های </a:t>
            </a:r>
            <a:r>
              <a:rPr lang="fa-IR" sz="4400" b="1" dirty="0">
                <a:solidFill>
                  <a:srgbClr val="002060"/>
                </a:solidFill>
                <a:latin typeface="Times New Roman" panose="02020603050405020304" pitchFamily="18" charset="0"/>
                <a:cs typeface="B Davat" panose="00000400000000000000" pitchFamily="2" charset="-78"/>
              </a:rPr>
              <a:t>نظام رتبه‌بندی سایمگو</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محدودیت‌ها</a:t>
            </a:r>
            <a:r>
              <a:rPr lang="fa-IR" sz="2000" dirty="0" smtClean="0">
                <a:solidFill>
                  <a:schemeClr val="tx1"/>
                </a:solidFill>
                <a:latin typeface="Times New Roman" panose="02020603050405020304" pitchFamily="18" charset="0"/>
                <a:cs typeface="B Nazanin" panose="00000400000000000000" pitchFamily="2" charset="-78"/>
              </a:rPr>
              <a:t>:</a:t>
            </a:r>
          </a:p>
          <a:p>
            <a:pPr marL="0" indent="0" algn="just">
              <a:lnSpc>
                <a:spcPct val="150000"/>
              </a:lnSpc>
              <a:buNone/>
            </a:pPr>
            <a:endParaRPr lang="fa-IR" sz="2000" dirty="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r>
              <a:rPr lang="fa-IR" sz="2000" dirty="0" smtClean="0">
                <a:solidFill>
                  <a:srgbClr val="FF0000"/>
                </a:solidFill>
                <a:latin typeface="Times New Roman" panose="02020603050405020304" pitchFamily="18" charset="0"/>
                <a:cs typeface="B Nazanin" panose="00000400000000000000" pitchFamily="2" charset="-78"/>
              </a:rPr>
              <a:t>تأخیر </a:t>
            </a:r>
            <a:r>
              <a:rPr lang="fa-IR" sz="2000" dirty="0">
                <a:solidFill>
                  <a:srgbClr val="FF0000"/>
                </a:solidFill>
                <a:latin typeface="Times New Roman" panose="02020603050405020304" pitchFamily="18" charset="0"/>
                <a:cs typeface="B Nazanin" panose="00000400000000000000" pitchFamily="2" charset="-78"/>
              </a:rPr>
              <a:t>در به‌روزرسانی: </a:t>
            </a:r>
            <a:r>
              <a:rPr lang="fa-IR" sz="2000" dirty="0">
                <a:solidFill>
                  <a:schemeClr val="tx1"/>
                </a:solidFill>
                <a:latin typeface="Times New Roman" panose="02020603050405020304" pitchFamily="18" charset="0"/>
                <a:cs typeface="B Nazanin" panose="00000400000000000000" pitchFamily="2" charset="-78"/>
              </a:rPr>
              <a:t>در برخی موارد، رتبه‌بندی مجلات با تأخیر به‌روزرسانی می‌شود که ممکن است اطلاعات موجود همیشه کاملاً به‌روز نباشند.</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r>
              <a:rPr lang="fa-IR" sz="2000" dirty="0" smtClean="0">
                <a:solidFill>
                  <a:srgbClr val="FF0000"/>
                </a:solidFill>
                <a:latin typeface="Times New Roman" panose="02020603050405020304" pitchFamily="18" charset="0"/>
                <a:cs typeface="B Nazanin" panose="00000400000000000000" pitchFamily="2" charset="-78"/>
              </a:rPr>
              <a:t>محدودیت </a:t>
            </a:r>
            <a:r>
              <a:rPr lang="fa-IR" sz="2000" dirty="0">
                <a:solidFill>
                  <a:srgbClr val="FF0000"/>
                </a:solidFill>
                <a:latin typeface="Times New Roman" panose="02020603050405020304" pitchFamily="18" charset="0"/>
                <a:cs typeface="B Nazanin" panose="00000400000000000000" pitchFamily="2" charset="-78"/>
              </a:rPr>
              <a:t>در برخی رشته‌ها:</a:t>
            </a:r>
            <a:r>
              <a:rPr lang="fa-IR" sz="2000" dirty="0">
                <a:solidFill>
                  <a:schemeClr val="tx1"/>
                </a:solidFill>
                <a:latin typeface="Times New Roman" panose="02020603050405020304" pitchFamily="18" charset="0"/>
                <a:cs typeface="B Nazanin" panose="00000400000000000000" pitchFamily="2" charset="-78"/>
              </a:rPr>
              <a:t> برخی از حوزه‌های علمی خاص، مانند علوم انسانی، کمتر تحت پوشش سایمگو قرار می‌گیرند.</a:t>
            </a:r>
          </a:p>
        </p:txBody>
      </p:sp>
    </p:spTree>
    <p:extLst>
      <p:ext uri="{BB962C8B-B14F-4D97-AF65-F5344CB8AC3E}">
        <p14:creationId xmlns:p14="http://schemas.microsoft.com/office/powerpoint/2010/main" val="4037697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196" y="313384"/>
            <a:ext cx="9600007" cy="807076"/>
          </a:xfrm>
        </p:spPr>
        <p:txBody>
          <a:bodyPr anchor="ctr">
            <a:noAutofit/>
          </a:bodyPr>
          <a:lstStyle/>
          <a:p>
            <a:pPr algn="ctr"/>
            <a:r>
              <a:rPr lang="fa-IR" sz="4400" b="1" dirty="0" smtClean="0">
                <a:solidFill>
                  <a:srgbClr val="002060"/>
                </a:solidFill>
                <a:latin typeface="Times New Roman" panose="02020603050405020304" pitchFamily="18" charset="0"/>
                <a:cs typeface="B Davat" panose="00000400000000000000" pitchFamily="2" charset="-78"/>
              </a:rPr>
              <a:t>فهرست مجلات معتبر در سایمگو </a:t>
            </a:r>
            <a:endParaRPr lang="en-US" sz="4400" b="1" dirty="0">
              <a:solidFill>
                <a:srgbClr val="002060"/>
              </a:solidFill>
              <a:latin typeface="Times New Roman" panose="02020603050405020304" pitchFamily="18" charset="0"/>
              <a:cs typeface="B Nazanin"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246" y="1398858"/>
            <a:ext cx="10983908" cy="5190913"/>
          </a:xfrm>
          <a:ln w="12700">
            <a:solidFill>
              <a:schemeClr val="tx1"/>
            </a:solidFill>
          </a:ln>
        </p:spPr>
      </p:pic>
    </p:spTree>
    <p:extLst>
      <p:ext uri="{BB962C8B-B14F-4D97-AF65-F5344CB8AC3E}">
        <p14:creationId xmlns:p14="http://schemas.microsoft.com/office/powerpoint/2010/main" val="1645050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827" y="300507"/>
            <a:ext cx="9548491" cy="807076"/>
          </a:xfrm>
        </p:spPr>
        <p:txBody>
          <a:bodyPr anchor="ctr">
            <a:noAutofit/>
          </a:bodyPr>
          <a:lstStyle/>
          <a:p>
            <a:pPr algn="ctr"/>
            <a:r>
              <a:rPr lang="fa-IR" sz="4400" b="1" dirty="0">
                <a:solidFill>
                  <a:srgbClr val="002060"/>
                </a:solidFill>
                <a:latin typeface="Times New Roman" panose="02020603050405020304" pitchFamily="18" charset="0"/>
                <a:cs typeface="B Davat" panose="00000400000000000000" pitchFamily="2" charset="-78"/>
              </a:rPr>
              <a:t>شاخص‌های ارزیابی متنوع مجلات در سایمگو</a:t>
            </a:r>
            <a:endParaRPr lang="en-US" sz="4400" b="1" dirty="0">
              <a:solidFill>
                <a:srgbClr val="002060"/>
              </a:solidFill>
              <a:latin typeface="Times New Roman" panose="02020603050405020304" pitchFamily="18" charset="0"/>
              <a:cs typeface="B Nazanin"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536" y="1414293"/>
            <a:ext cx="11071075" cy="5231206"/>
          </a:xfrm>
          <a:ln w="12700">
            <a:solidFill>
              <a:schemeClr val="tx1"/>
            </a:solidFill>
          </a:ln>
        </p:spPr>
      </p:pic>
    </p:spTree>
    <p:extLst>
      <p:ext uri="{BB962C8B-B14F-4D97-AF65-F5344CB8AC3E}">
        <p14:creationId xmlns:p14="http://schemas.microsoft.com/office/powerpoint/2010/main" val="4280927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oAutofit/>
          </a:bodyPr>
          <a:lstStyle/>
          <a:p>
            <a:pPr algn="r"/>
            <a:r>
              <a:rPr lang="fa-IR" sz="4800" b="1" dirty="0" smtClean="0">
                <a:solidFill>
                  <a:srgbClr val="002060"/>
                </a:solidFill>
                <a:cs typeface="B Davat" panose="00000400000000000000" pitchFamily="2" charset="-78"/>
              </a:rPr>
              <a:t>مجلات نامعتبر</a:t>
            </a:r>
            <a:endParaRPr lang="fa-IR" sz="4800" b="1" dirty="0">
              <a:solidFill>
                <a:srgbClr val="002060"/>
              </a:solidFill>
              <a:cs typeface="B Davat"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r>
              <a:rPr lang="fa-IR" sz="2000" b="1" dirty="0" smtClean="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مجلات نامعتبر </a:t>
            </a:r>
            <a:r>
              <a:rPr lang="fa-IR" sz="2000" dirty="0">
                <a:solidFill>
                  <a:schemeClr val="tx1"/>
                </a:solidFill>
                <a:latin typeface="Times New Roman" panose="02020603050405020304" pitchFamily="18" charset="0"/>
                <a:cs typeface="B Nazanin" panose="00000400000000000000" pitchFamily="2" charset="-78"/>
              </a:rPr>
              <a:t>جدای از نامعتبر شدن در </a:t>
            </a:r>
            <a:r>
              <a:rPr lang="fa-IR" sz="2000" dirty="0" smtClean="0">
                <a:solidFill>
                  <a:schemeClr val="tx1"/>
                </a:solidFill>
                <a:latin typeface="Times New Roman" panose="02020603050405020304" pitchFamily="18" charset="0"/>
                <a:cs typeface="B Nazanin" panose="00000400000000000000" pitchFamily="2" charset="-78"/>
              </a:rPr>
              <a:t>بازه‌ای </a:t>
            </a:r>
            <a:r>
              <a:rPr lang="fa-IR" sz="2000" dirty="0">
                <a:solidFill>
                  <a:schemeClr val="tx1"/>
                </a:solidFill>
                <a:latin typeface="Times New Roman" panose="02020603050405020304" pitchFamily="18" charset="0"/>
                <a:cs typeface="B Nazanin" panose="00000400000000000000" pitchFamily="2" charset="-78"/>
              </a:rPr>
              <a:t>از زمان، دارای یک وبسایت آنلاین و </a:t>
            </a:r>
            <a:r>
              <a:rPr lang="fa-IR" sz="2000" dirty="0" smtClean="0">
                <a:solidFill>
                  <a:schemeClr val="tx1"/>
                </a:solidFill>
                <a:latin typeface="Times New Roman" panose="02020603050405020304" pitchFamily="18" charset="0"/>
                <a:cs typeface="B Nazanin" panose="00000400000000000000" pitchFamily="2" charset="-78"/>
              </a:rPr>
              <a:t>شماره‌ی </a:t>
            </a:r>
            <a:r>
              <a:rPr lang="fa-IR" sz="2000" dirty="0">
                <a:solidFill>
                  <a:schemeClr val="tx1"/>
                </a:solidFill>
                <a:latin typeface="Times New Roman" panose="02020603050405020304" pitchFamily="18" charset="0"/>
                <a:cs typeface="B Nazanin" panose="00000400000000000000" pitchFamily="2" charset="-78"/>
              </a:rPr>
              <a:t>شاپا </a:t>
            </a:r>
            <a:r>
              <a:rPr lang="en-US" sz="2000" dirty="0" smtClean="0">
                <a:solidFill>
                  <a:schemeClr val="tx1"/>
                </a:solidFill>
                <a:latin typeface="Times New Roman" panose="02020603050405020304" pitchFamily="18" charset="0"/>
                <a:cs typeface="B Nazanin" panose="00000400000000000000" pitchFamily="2" charset="-78"/>
              </a:rPr>
              <a:t>(ISSN)</a:t>
            </a:r>
            <a:r>
              <a:rPr lang="fa-IR" sz="2000" dirty="0" smtClean="0">
                <a:solidFill>
                  <a:schemeClr val="tx1"/>
                </a:solidFill>
                <a:latin typeface="Times New Roman" panose="02020603050405020304" pitchFamily="18" charset="0"/>
                <a:cs typeface="B Nazanin" panose="00000400000000000000" pitchFamily="2" charset="-78"/>
              </a:rPr>
              <a:t> واقعی </a:t>
            </a:r>
            <a:r>
              <a:rPr lang="fa-IR" sz="2000" dirty="0">
                <a:solidFill>
                  <a:schemeClr val="tx1"/>
                </a:solidFill>
                <a:latin typeface="Times New Roman" panose="02020603050405020304" pitchFamily="18" charset="0"/>
                <a:cs typeface="B Nazanin" panose="00000400000000000000" pitchFamily="2" charset="-78"/>
              </a:rPr>
              <a:t>است. این مجلات به دلایل متفاوتی از جمله چاپ بیش از حد مقالات در یک شماره و نوبت چاپ، </a:t>
            </a:r>
            <a:r>
              <a:rPr lang="fa-IR" sz="2000" dirty="0" smtClean="0">
                <a:solidFill>
                  <a:schemeClr val="tx1"/>
                </a:solidFill>
                <a:latin typeface="Times New Roman" panose="02020603050405020304" pitchFamily="18" charset="0"/>
                <a:cs typeface="B Nazanin" panose="00000400000000000000" pitchFamily="2" charset="-78"/>
              </a:rPr>
              <a:t>داوری‌های </a:t>
            </a:r>
            <a:r>
              <a:rPr lang="fa-IR" sz="2000" dirty="0">
                <a:solidFill>
                  <a:schemeClr val="tx1"/>
                </a:solidFill>
                <a:latin typeface="Times New Roman" panose="02020603050405020304" pitchFamily="18" charset="0"/>
                <a:cs typeface="B Nazanin" panose="00000400000000000000" pitchFamily="2" charset="-78"/>
              </a:rPr>
              <a:t>کوتاه مدت و سریع، چاپ کردن مقالات نامرتبط به حوزه و </a:t>
            </a:r>
            <a:r>
              <a:rPr lang="fa-IR" sz="2000" dirty="0" smtClean="0">
                <a:solidFill>
                  <a:schemeClr val="tx1"/>
                </a:solidFill>
                <a:latin typeface="Times New Roman" panose="02020603050405020304" pitchFamily="18" charset="0"/>
                <a:cs typeface="B Nazanin" panose="00000400000000000000" pitchFamily="2" charset="-78"/>
              </a:rPr>
              <a:t>محدوده‌ی </a:t>
            </a:r>
            <a:r>
              <a:rPr lang="fa-IR" sz="2000" dirty="0">
                <a:solidFill>
                  <a:schemeClr val="tx1"/>
                </a:solidFill>
                <a:latin typeface="Times New Roman" panose="02020603050405020304" pitchFamily="18" charset="0"/>
                <a:cs typeface="B Nazanin" panose="00000400000000000000" pitchFamily="2" charset="-78"/>
              </a:rPr>
              <a:t>مجله، نداشتن فرآیند شفاف و منطقی اکسپت و چاپ و عواملی از این </a:t>
            </a:r>
            <a:r>
              <a:rPr lang="fa-IR" sz="2000" dirty="0" smtClean="0">
                <a:solidFill>
                  <a:schemeClr val="tx1"/>
                </a:solidFill>
                <a:latin typeface="Times New Roman" panose="02020603050405020304" pitchFamily="18" charset="0"/>
                <a:cs typeface="B Nazanin" panose="00000400000000000000" pitchFamily="2" charset="-78"/>
              </a:rPr>
              <a:t>دست، </a:t>
            </a:r>
            <a:r>
              <a:rPr lang="fa-IR" sz="2000" dirty="0">
                <a:solidFill>
                  <a:schemeClr val="tx1"/>
                </a:solidFill>
                <a:latin typeface="Times New Roman" panose="02020603050405020304" pitchFamily="18" charset="0"/>
                <a:cs typeface="B Nazanin" panose="00000400000000000000" pitchFamily="2" charset="-78"/>
              </a:rPr>
              <a:t>نامعتبر تشخیص داده شده و از زمانی که نامعتبر اعلام شوند چاپ در این مجلات دیگر هیچ امتیازی برای پژوهشگر به همراه ندارد. در نتیجه این مجلات در لیست سیاه یا </a:t>
            </a:r>
            <a:r>
              <a:rPr lang="en-US" sz="2000" dirty="0" smtClean="0">
                <a:solidFill>
                  <a:schemeClr val="tx1"/>
                </a:solidFill>
                <a:latin typeface="Times New Roman" panose="02020603050405020304" pitchFamily="18" charset="0"/>
                <a:cs typeface="B Nazanin" panose="00000400000000000000" pitchFamily="2" charset="-78"/>
              </a:rPr>
              <a:t> Blacklist </a:t>
            </a:r>
            <a:r>
              <a:rPr lang="fa-IR" sz="2000" dirty="0">
                <a:solidFill>
                  <a:schemeClr val="tx1"/>
                </a:solidFill>
                <a:latin typeface="Times New Roman" panose="02020603050405020304" pitchFamily="18" charset="0"/>
                <a:cs typeface="B Nazanin" panose="00000400000000000000" pitchFamily="2" charset="-78"/>
              </a:rPr>
              <a:t>قرار </a:t>
            </a:r>
            <a:r>
              <a:rPr lang="fa-IR" sz="2000" dirty="0" smtClean="0">
                <a:solidFill>
                  <a:schemeClr val="tx1"/>
                </a:solidFill>
                <a:latin typeface="Times New Roman" panose="02020603050405020304" pitchFamily="18" charset="0"/>
                <a:cs typeface="B Nazanin" panose="00000400000000000000" pitchFamily="2" charset="-78"/>
              </a:rPr>
              <a:t>می‌گیرند.</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این دسته از مجلات، در صورت اصلاح مواردی که منجر به نامعتبر شدن آن‌ها شده است</a:t>
            </a: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می‌توانند دوباره </a:t>
            </a:r>
            <a:r>
              <a:rPr lang="fa-IR" sz="2000" dirty="0">
                <a:solidFill>
                  <a:schemeClr val="tx1"/>
                </a:solidFill>
                <a:latin typeface="Times New Roman" panose="02020603050405020304" pitchFamily="18" charset="0"/>
                <a:cs typeface="B Nazanin" panose="00000400000000000000" pitchFamily="2" charset="-78"/>
              </a:rPr>
              <a:t>درخواست دریافت </a:t>
            </a:r>
            <a:r>
              <a:rPr lang="en-US" sz="2000" dirty="0">
                <a:solidFill>
                  <a:schemeClr val="tx1"/>
                </a:solidFill>
                <a:latin typeface="Times New Roman" panose="02020603050405020304" pitchFamily="18" charset="0"/>
                <a:cs typeface="B Nazanin" panose="00000400000000000000" pitchFamily="2" charset="-78"/>
              </a:rPr>
              <a:t>ISSN </a:t>
            </a:r>
            <a:r>
              <a:rPr lang="fa-IR" sz="2000" dirty="0" smtClean="0">
                <a:solidFill>
                  <a:schemeClr val="tx1"/>
                </a:solidFill>
                <a:latin typeface="Times New Roman" panose="02020603050405020304" pitchFamily="18" charset="0"/>
                <a:cs typeface="B Nazanin" panose="00000400000000000000" pitchFamily="2" charset="-78"/>
              </a:rPr>
              <a:t> و </a:t>
            </a:r>
            <a:r>
              <a:rPr lang="fa-IR" sz="2000" dirty="0">
                <a:solidFill>
                  <a:schemeClr val="tx1"/>
                </a:solidFill>
                <a:latin typeface="Times New Roman" panose="02020603050405020304" pitchFamily="18" charset="0"/>
                <a:cs typeface="B Nazanin" panose="00000400000000000000" pitchFamily="2" charset="-78"/>
              </a:rPr>
              <a:t>قرار گرفتن در لیست مجلات معتبر را داشته </a:t>
            </a:r>
            <a:r>
              <a:rPr lang="fa-IR" sz="2000" dirty="0" smtClean="0">
                <a:solidFill>
                  <a:schemeClr val="tx1"/>
                </a:solidFill>
                <a:latin typeface="Times New Roman" panose="02020603050405020304" pitchFamily="18" charset="0"/>
                <a:cs typeface="B Nazanin" panose="00000400000000000000" pitchFamily="2" charset="-78"/>
              </a:rPr>
              <a:t>باشد. </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150436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146" y="210355"/>
            <a:ext cx="9625765" cy="807076"/>
          </a:xfrm>
        </p:spPr>
        <p:txBody>
          <a:bodyPr anchor="ctr">
            <a:noAutofit/>
          </a:bodyPr>
          <a:lstStyle/>
          <a:p>
            <a:pPr algn="ctr"/>
            <a:r>
              <a:rPr lang="fa-IR" sz="4400" b="1" dirty="0" smtClean="0">
                <a:solidFill>
                  <a:srgbClr val="002060"/>
                </a:solidFill>
                <a:latin typeface="Times New Roman" panose="02020603050405020304" pitchFamily="18" charset="0"/>
                <a:cs typeface="B Davat" panose="00000400000000000000" pitchFamily="2" charset="-78"/>
              </a:rPr>
              <a:t>شاخص‌های ارزیابی متنوع مجلات در سایمگو</a:t>
            </a:r>
            <a:endParaRPr lang="en-US" sz="4400" b="1" dirty="0">
              <a:solidFill>
                <a:srgbClr val="002060"/>
              </a:solidFill>
              <a:latin typeface="Times New Roman" panose="02020603050405020304" pitchFamily="18" charset="0"/>
              <a:cs typeface="B Nazanin"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408" y="1159099"/>
            <a:ext cx="10951242" cy="5492839"/>
          </a:xfrm>
          <a:ln w="12700">
            <a:solidFill>
              <a:schemeClr val="tx1"/>
            </a:solidFill>
          </a:ln>
        </p:spPr>
      </p:pic>
    </p:spTree>
    <p:extLst>
      <p:ext uri="{BB962C8B-B14F-4D97-AF65-F5344CB8AC3E}">
        <p14:creationId xmlns:p14="http://schemas.microsoft.com/office/powerpoint/2010/main" val="3452610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609600"/>
            <a:ext cx="9183850"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مؤسسه </a:t>
            </a:r>
            <a:r>
              <a:rPr lang="fa-IR" sz="4400" b="1" dirty="0">
                <a:solidFill>
                  <a:srgbClr val="002060"/>
                </a:solidFill>
                <a:latin typeface="Times New Roman" panose="02020603050405020304" pitchFamily="18" charset="0"/>
                <a:cs typeface="B Davat" panose="00000400000000000000" pitchFamily="2" charset="-78"/>
              </a:rPr>
              <a:t>استنادی و پایش علوم و فناوری جهان </a:t>
            </a:r>
            <a:r>
              <a:rPr lang="fa-IR" sz="4400" b="1" dirty="0" smtClean="0">
                <a:solidFill>
                  <a:srgbClr val="002060"/>
                </a:solidFill>
                <a:latin typeface="Times New Roman" panose="02020603050405020304" pitchFamily="18" charset="0"/>
                <a:cs typeface="B Davat" panose="00000400000000000000" pitchFamily="2" charset="-78"/>
              </a:rPr>
              <a:t>اسلام </a:t>
            </a:r>
            <a:r>
              <a:rPr lang="en-US" sz="4400" b="1" dirty="0" smtClean="0">
                <a:solidFill>
                  <a:srgbClr val="002060"/>
                </a:solidFill>
                <a:latin typeface="Times New Roman" panose="02020603050405020304" pitchFamily="18" charset="0"/>
                <a:cs typeface="B Davat" panose="00000400000000000000" pitchFamily="2" charset="-78"/>
              </a:rPr>
              <a:t>ISC</a:t>
            </a:r>
            <a:r>
              <a:rPr lang="fa-IR" sz="4400" b="1" dirty="0" smtClean="0">
                <a:solidFill>
                  <a:srgbClr val="002060"/>
                </a:solidFill>
                <a:latin typeface="Times New Roman" panose="02020603050405020304" pitchFamily="18" charset="0"/>
                <a:cs typeface="B Davat" panose="00000400000000000000" pitchFamily="2" charset="-78"/>
              </a:rPr>
              <a:t> </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r>
              <a:rPr lang="fa-IR" sz="2000" dirty="0">
                <a:solidFill>
                  <a:schemeClr val="tx1"/>
                </a:solidFill>
                <a:latin typeface="Times New Roman" panose="02020603050405020304" pitchFamily="18" charset="0"/>
                <a:cs typeface="B Nazanin" panose="00000400000000000000" pitchFamily="2" charset="-78"/>
              </a:rPr>
              <a:t>پایگاه استنادی علوم جهان اسلام (</a:t>
            </a:r>
            <a:r>
              <a:rPr lang="en-US" sz="2000" dirty="0" smtClean="0">
                <a:solidFill>
                  <a:schemeClr val="tx1"/>
                </a:solidFill>
                <a:latin typeface="Times New Roman" panose="02020603050405020304" pitchFamily="18" charset="0"/>
                <a:cs typeface="B Nazanin" panose="00000400000000000000" pitchFamily="2" charset="-78"/>
              </a:rPr>
              <a:t>ISC</a:t>
            </a:r>
            <a:r>
              <a:rPr lang="fa-IR" sz="2000" dirty="0" smtClean="0">
                <a:solidFill>
                  <a:schemeClr val="tx1"/>
                </a:solidFill>
                <a:latin typeface="Times New Roman" panose="02020603050405020304" pitchFamily="18" charset="0"/>
                <a:cs typeface="B Nazanin" panose="00000400000000000000" pitchFamily="2" charset="-78"/>
              </a:rPr>
              <a:t>) یک </a:t>
            </a:r>
            <a:r>
              <a:rPr lang="fa-IR" sz="2000" dirty="0">
                <a:solidFill>
                  <a:schemeClr val="tx1"/>
                </a:solidFill>
                <a:latin typeface="Times New Roman" panose="02020603050405020304" pitchFamily="18" charset="0"/>
                <a:cs typeface="B Nazanin" panose="00000400000000000000" pitchFamily="2" charset="-78"/>
              </a:rPr>
              <a:t>مرکز علمی و پژوهشی است که هدف آن ترویج و پیشرفت علم و فناوری در جهان اسلام است. سازمانی است که خدمات مرتبط با تحقیق و نشر علمی، نمایه سازی استناد و ارزیابی علمی را به جامعه دانشگاهی جهان اسلام ارائه می کند. </a:t>
            </a:r>
            <a:r>
              <a:rPr lang="en-US" sz="2000" dirty="0" smtClean="0">
                <a:solidFill>
                  <a:schemeClr val="tx1"/>
                </a:solidFill>
                <a:latin typeface="Times New Roman" panose="02020603050405020304" pitchFamily="18" charset="0"/>
                <a:cs typeface="B Nazanin" panose="00000400000000000000" pitchFamily="2" charset="-78"/>
              </a:rPr>
              <a:t>ISC</a:t>
            </a:r>
            <a:r>
              <a:rPr lang="fa-IR" sz="2000" dirty="0" smtClean="0">
                <a:solidFill>
                  <a:schemeClr val="tx1"/>
                </a:solidFill>
                <a:latin typeface="Times New Roman" panose="02020603050405020304" pitchFamily="18" charset="0"/>
                <a:cs typeface="B Nazanin" panose="00000400000000000000" pitchFamily="2" charset="-78"/>
              </a:rPr>
              <a:t> در </a:t>
            </a:r>
            <a:r>
              <a:rPr lang="fa-IR" sz="2000" dirty="0">
                <a:solidFill>
                  <a:schemeClr val="tx1"/>
                </a:solidFill>
                <a:latin typeface="Times New Roman" panose="02020603050405020304" pitchFamily="18" charset="0"/>
                <a:cs typeface="B Nazanin" panose="00000400000000000000" pitchFamily="2" charset="-78"/>
              </a:rPr>
              <a:t>سال 1987 تاسیس شد و مقر آن در شیراز، ایران است. این مرکز از بدو تأسیس تاکنون با ابتکارات و برنامه‌های مختلف در تلاش بوده است تا شکاف بین جهان اسلام و سایر جامعه علمی را از بین ببرد.</a:t>
            </a: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19307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609600"/>
            <a:ext cx="8990667"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مجلات </a:t>
            </a:r>
            <a:r>
              <a:rPr lang="en-US" sz="4400" b="1" dirty="0" smtClean="0">
                <a:solidFill>
                  <a:srgbClr val="002060"/>
                </a:solidFill>
                <a:latin typeface="Times New Roman" panose="02020603050405020304" pitchFamily="18" charset="0"/>
                <a:cs typeface="B Davat" panose="00000400000000000000" pitchFamily="2" charset="-78"/>
              </a:rPr>
              <a:t>ISC</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r>
              <a:rPr lang="fa-IR" sz="2000" dirty="0">
                <a:solidFill>
                  <a:schemeClr val="tx1"/>
                </a:solidFill>
                <a:latin typeface="Times New Roman" panose="02020603050405020304" pitchFamily="18" charset="0"/>
                <a:cs typeface="B Nazanin" panose="00000400000000000000" pitchFamily="2" charset="-78"/>
              </a:rPr>
              <a:t>مجلات </a:t>
            </a:r>
            <a:r>
              <a:rPr lang="en-US" sz="2000" dirty="0" smtClean="0">
                <a:solidFill>
                  <a:schemeClr val="tx1"/>
                </a:solidFill>
                <a:latin typeface="Times New Roman" panose="02020603050405020304" pitchFamily="18" charset="0"/>
                <a:cs typeface="B Nazanin" panose="00000400000000000000" pitchFamily="2" charset="-78"/>
              </a:rPr>
              <a:t>ISC</a:t>
            </a:r>
            <a:r>
              <a:rPr lang="fa-IR" sz="2000" dirty="0" smtClean="0">
                <a:solidFill>
                  <a:schemeClr val="tx1"/>
                </a:solidFill>
                <a:latin typeface="Times New Roman" panose="02020603050405020304" pitchFamily="18" charset="0"/>
                <a:cs typeface="B Nazanin" panose="00000400000000000000" pitchFamily="2" charset="-78"/>
              </a:rPr>
              <a:t> مجلات </a:t>
            </a:r>
            <a:r>
              <a:rPr lang="fa-IR" sz="2000" dirty="0">
                <a:solidFill>
                  <a:schemeClr val="tx1"/>
                </a:solidFill>
                <a:latin typeface="Times New Roman" panose="02020603050405020304" pitchFamily="18" charset="0"/>
                <a:cs typeface="B Nazanin" panose="00000400000000000000" pitchFamily="2" charset="-78"/>
              </a:rPr>
              <a:t>دانشگاهی هستند که در پایگاه استنادی علوم جهان اسلام (</a:t>
            </a:r>
            <a:r>
              <a:rPr lang="en-US" sz="2000" dirty="0" smtClean="0">
                <a:solidFill>
                  <a:schemeClr val="tx1"/>
                </a:solidFill>
                <a:latin typeface="Times New Roman" panose="02020603050405020304" pitchFamily="18" charset="0"/>
                <a:cs typeface="B Nazanin" panose="00000400000000000000" pitchFamily="2" charset="-78"/>
              </a:rPr>
              <a:t>ISC</a:t>
            </a:r>
            <a:r>
              <a:rPr lang="fa-IR" sz="2000" dirty="0" smtClean="0">
                <a:solidFill>
                  <a:schemeClr val="tx1"/>
                </a:solidFill>
                <a:latin typeface="Times New Roman" panose="02020603050405020304" pitchFamily="18" charset="0"/>
                <a:cs typeface="B Nazanin" panose="00000400000000000000" pitchFamily="2" charset="-78"/>
              </a:rPr>
              <a:t>) نمایه شده‌اند</a:t>
            </a:r>
            <a:r>
              <a:rPr lang="fa-IR" sz="2000" dirty="0">
                <a:solidFill>
                  <a:schemeClr val="tx1"/>
                </a:solidFill>
                <a:latin typeface="Times New Roman" panose="02020603050405020304" pitchFamily="18" charset="0"/>
                <a:cs typeface="B Nazanin" panose="00000400000000000000" pitchFamily="2" charset="-78"/>
              </a:rPr>
              <a:t>. </a:t>
            </a:r>
            <a:r>
              <a:rPr lang="en-US" sz="2000" dirty="0" smtClean="0">
                <a:solidFill>
                  <a:schemeClr val="tx1"/>
                </a:solidFill>
                <a:latin typeface="Times New Roman" panose="02020603050405020304" pitchFamily="18" charset="0"/>
                <a:cs typeface="B Nazanin" panose="00000400000000000000" pitchFamily="2" charset="-78"/>
              </a:rPr>
              <a:t>ISC</a:t>
            </a:r>
            <a:r>
              <a:rPr lang="fa-IR" sz="2000" dirty="0" smtClean="0">
                <a:solidFill>
                  <a:schemeClr val="tx1"/>
                </a:solidFill>
                <a:latin typeface="Times New Roman" panose="02020603050405020304" pitchFamily="18" charset="0"/>
                <a:cs typeface="B Nazanin" panose="00000400000000000000" pitchFamily="2" charset="-78"/>
              </a:rPr>
              <a:t> یک </a:t>
            </a:r>
            <a:r>
              <a:rPr lang="fa-IR" sz="2000" dirty="0">
                <a:solidFill>
                  <a:schemeClr val="tx1"/>
                </a:solidFill>
                <a:latin typeface="Times New Roman" panose="02020603050405020304" pitchFamily="18" charset="0"/>
                <a:cs typeface="B Nazanin" panose="00000400000000000000" pitchFamily="2" charset="-78"/>
              </a:rPr>
              <a:t>مرکز علمی و تحقیقاتی است که هدف آن ترویج و پیشرفت علم و فناوری در جهان اسلام است. </a:t>
            </a:r>
            <a:r>
              <a:rPr lang="en-US" sz="2000" dirty="0" smtClean="0">
                <a:solidFill>
                  <a:schemeClr val="tx1"/>
                </a:solidFill>
                <a:latin typeface="Times New Roman" panose="02020603050405020304" pitchFamily="18" charset="0"/>
                <a:cs typeface="B Nazanin" panose="00000400000000000000" pitchFamily="2" charset="-78"/>
              </a:rPr>
              <a:t>ISC</a:t>
            </a:r>
            <a:r>
              <a:rPr lang="fa-IR" sz="2000" dirty="0" smtClean="0">
                <a:solidFill>
                  <a:schemeClr val="tx1"/>
                </a:solidFill>
                <a:latin typeface="Times New Roman" panose="02020603050405020304" pitchFamily="18" charset="0"/>
                <a:cs typeface="B Nazanin" panose="00000400000000000000" pitchFamily="2" charset="-78"/>
              </a:rPr>
              <a:t> خدمات </a:t>
            </a:r>
            <a:r>
              <a:rPr lang="fa-IR" sz="2000" dirty="0">
                <a:solidFill>
                  <a:schemeClr val="tx1"/>
                </a:solidFill>
                <a:latin typeface="Times New Roman" panose="02020603050405020304" pitchFamily="18" charset="0"/>
                <a:cs typeface="B Nazanin" panose="00000400000000000000" pitchFamily="2" charset="-78"/>
              </a:rPr>
              <a:t>مرتبط با تحقیقات علمی و انتشارات، نمایه سازی استنادها و ارزیابی علمی را به جامعه دانشگاهی جهان اسلام ارائه می دهد. مجلات </a:t>
            </a:r>
            <a:r>
              <a:rPr lang="en-US" sz="2000" dirty="0" smtClean="0">
                <a:solidFill>
                  <a:schemeClr val="tx1"/>
                </a:solidFill>
                <a:latin typeface="Times New Roman" panose="02020603050405020304" pitchFamily="18" charset="0"/>
                <a:cs typeface="B Nazanin" panose="00000400000000000000" pitchFamily="2" charset="-78"/>
              </a:rPr>
              <a:t>ISC</a:t>
            </a:r>
            <a:r>
              <a:rPr lang="fa-IR" sz="2000" dirty="0" smtClean="0">
                <a:solidFill>
                  <a:schemeClr val="tx1"/>
                </a:solidFill>
                <a:latin typeface="Times New Roman" panose="02020603050405020304" pitchFamily="18" charset="0"/>
                <a:cs typeface="B Nazanin" panose="00000400000000000000" pitchFamily="2" charset="-78"/>
              </a:rPr>
              <a:t> منبع </a:t>
            </a:r>
            <a:r>
              <a:rPr lang="fa-IR" sz="2000" dirty="0">
                <a:solidFill>
                  <a:schemeClr val="tx1"/>
                </a:solidFill>
                <a:latin typeface="Times New Roman" panose="02020603050405020304" pitchFamily="18" charset="0"/>
                <a:cs typeface="B Nazanin" panose="00000400000000000000" pitchFamily="2" charset="-78"/>
              </a:rPr>
              <a:t>مهمی برای محققانی است که </a:t>
            </a:r>
            <a:r>
              <a:rPr lang="fa-IR" sz="2000" dirty="0" smtClean="0">
                <a:solidFill>
                  <a:schemeClr val="tx1"/>
                </a:solidFill>
                <a:latin typeface="Times New Roman" panose="02020603050405020304" pitchFamily="18" charset="0"/>
                <a:cs typeface="B Nazanin" panose="00000400000000000000" pitchFamily="2" charset="-78"/>
              </a:rPr>
              <a:t>علاقه‌مند </a:t>
            </a:r>
            <a:r>
              <a:rPr lang="fa-IR" sz="2000" dirty="0">
                <a:solidFill>
                  <a:schemeClr val="tx1"/>
                </a:solidFill>
                <a:latin typeface="Times New Roman" panose="02020603050405020304" pitchFamily="18" charset="0"/>
                <a:cs typeface="B Nazanin" panose="00000400000000000000" pitchFamily="2" charset="-78"/>
              </a:rPr>
              <a:t>به مطالعه و مشارکت در تحقیقات علمی در جهان اسلام هستند</a:t>
            </a:r>
            <a:r>
              <a:rPr lang="fa-IR" sz="2000" dirty="0" smtClean="0">
                <a:solidFill>
                  <a:schemeClr val="tx1"/>
                </a:solidFill>
                <a:latin typeface="Times New Roman" panose="02020603050405020304" pitchFamily="18" charset="0"/>
                <a:cs typeface="B Nazanin" panose="00000400000000000000" pitchFamily="2" charset="-78"/>
              </a:rPr>
              <a:t>.	</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رتبه بندی مجلات </a:t>
            </a:r>
            <a:r>
              <a:rPr lang="en-US" sz="2000" dirty="0">
                <a:solidFill>
                  <a:schemeClr val="tx1"/>
                </a:solidFill>
                <a:latin typeface="Times New Roman" panose="02020603050405020304" pitchFamily="18" charset="0"/>
                <a:cs typeface="B Nazanin" panose="00000400000000000000" pitchFamily="2" charset="-78"/>
              </a:rPr>
              <a:t>ISC</a:t>
            </a:r>
            <a:r>
              <a:rPr lang="fa-IR" sz="2000" dirty="0">
                <a:solidFill>
                  <a:schemeClr val="tx1"/>
                </a:solidFill>
                <a:latin typeface="Times New Roman" panose="02020603050405020304" pitchFamily="18" charset="0"/>
                <a:cs typeface="B Nazanin" panose="00000400000000000000" pitchFamily="2" charset="-78"/>
              </a:rPr>
              <a:t> براساس تعدادی معیار از جمله تعداد مقالات منتشر شده در مجله، تعداد استنادهای دریافت شده توسط مقالات منتشر شده در مجله و ضریب تاثیر مجله است. </a:t>
            </a:r>
          </a:p>
          <a:p>
            <a:pPr marL="0" indent="0" algn="just">
              <a:lnSpc>
                <a:spcPct val="150000"/>
              </a:lnSpc>
              <a:buNone/>
            </a:pP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912269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826" y="392270"/>
            <a:ext cx="8990667" cy="807076"/>
          </a:xfrm>
        </p:spPr>
        <p:txBody>
          <a:bodyPr anchor="ctr">
            <a:noAutofit/>
          </a:bodyPr>
          <a:lstStyle/>
          <a:p>
            <a:pPr algn="ctr"/>
            <a:r>
              <a:rPr lang="fa-IR" sz="4400" b="1" dirty="0" smtClean="0">
                <a:solidFill>
                  <a:srgbClr val="002060"/>
                </a:solidFill>
                <a:latin typeface="Times New Roman" panose="02020603050405020304" pitchFamily="18" charset="0"/>
                <a:cs typeface="B Davat" panose="00000400000000000000" pitchFamily="2" charset="-78"/>
              </a:rPr>
              <a:t>صفحه جستجوی </a:t>
            </a:r>
            <a:r>
              <a:rPr lang="en-US" sz="4400" b="1" dirty="0" smtClean="0">
                <a:solidFill>
                  <a:srgbClr val="002060"/>
                </a:solidFill>
                <a:latin typeface="Times New Roman" panose="02020603050405020304" pitchFamily="18" charset="0"/>
                <a:cs typeface="B Davat" panose="00000400000000000000" pitchFamily="2" charset="-78"/>
              </a:rPr>
              <a:t>ISC</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22" y="1557271"/>
            <a:ext cx="10837677" cy="5115055"/>
          </a:xfrm>
          <a:prstGeom prst="rect">
            <a:avLst/>
          </a:prstGeom>
        </p:spPr>
      </p:pic>
    </p:spTree>
    <p:extLst>
      <p:ext uri="{BB962C8B-B14F-4D97-AF65-F5344CB8AC3E}">
        <p14:creationId xmlns:p14="http://schemas.microsoft.com/office/powerpoint/2010/main" val="1867346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826" y="392270"/>
            <a:ext cx="8990667" cy="807076"/>
          </a:xfrm>
        </p:spPr>
        <p:txBody>
          <a:bodyPr anchor="ctr">
            <a:noAutofit/>
          </a:bodyPr>
          <a:lstStyle/>
          <a:p>
            <a:pPr algn="ctr"/>
            <a:r>
              <a:rPr lang="fa-IR" sz="4400" b="1" dirty="0" smtClean="0">
                <a:solidFill>
                  <a:srgbClr val="002060"/>
                </a:solidFill>
                <a:latin typeface="Times New Roman" panose="02020603050405020304" pitchFamily="18" charset="0"/>
                <a:cs typeface="B Davat" panose="00000400000000000000" pitchFamily="2" charset="-78"/>
              </a:rPr>
              <a:t>صفحه نتایج جستجوی مجلات </a:t>
            </a:r>
            <a:r>
              <a:rPr lang="en-US" sz="4400" b="1" dirty="0" smtClean="0">
                <a:solidFill>
                  <a:srgbClr val="002060"/>
                </a:solidFill>
                <a:latin typeface="Times New Roman" panose="02020603050405020304" pitchFamily="18" charset="0"/>
                <a:cs typeface="B Davat" panose="00000400000000000000" pitchFamily="2" charset="-78"/>
              </a:rPr>
              <a:t>ISC</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06" y="1461751"/>
            <a:ext cx="11331505" cy="5119352"/>
          </a:xfrm>
          <a:prstGeom prst="rect">
            <a:avLst/>
          </a:prstGeom>
        </p:spPr>
      </p:pic>
    </p:spTree>
    <p:extLst>
      <p:ext uri="{BB962C8B-B14F-4D97-AF65-F5344CB8AC3E}">
        <p14:creationId xmlns:p14="http://schemas.microsoft.com/office/powerpoint/2010/main" val="1341917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826" y="392270"/>
            <a:ext cx="8990667" cy="807076"/>
          </a:xfrm>
        </p:spPr>
        <p:txBody>
          <a:bodyPr anchor="ctr">
            <a:noAutofit/>
          </a:bodyPr>
          <a:lstStyle/>
          <a:p>
            <a:pPr algn="ctr"/>
            <a:r>
              <a:rPr lang="fa-IR" sz="4400" b="1" dirty="0" smtClean="0">
                <a:solidFill>
                  <a:srgbClr val="002060"/>
                </a:solidFill>
                <a:latin typeface="Times New Roman" panose="02020603050405020304" pitchFamily="18" charset="0"/>
                <a:cs typeface="B Davat" panose="00000400000000000000" pitchFamily="2" charset="-78"/>
              </a:rPr>
              <a:t>صفحه اطلاعات مجله </a:t>
            </a:r>
            <a:r>
              <a:rPr lang="en-US" sz="4400" b="1" dirty="0" smtClean="0">
                <a:solidFill>
                  <a:srgbClr val="002060"/>
                </a:solidFill>
                <a:latin typeface="Times New Roman" panose="02020603050405020304" pitchFamily="18" charset="0"/>
                <a:cs typeface="B Davat" panose="00000400000000000000" pitchFamily="2" charset="-78"/>
              </a:rPr>
              <a:t>ISC</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914" y="1320713"/>
            <a:ext cx="10850489" cy="5401429"/>
          </a:xfrm>
          <a:prstGeom prst="rect">
            <a:avLst/>
          </a:prstGeom>
        </p:spPr>
      </p:pic>
    </p:spTree>
    <p:extLst>
      <p:ext uri="{BB962C8B-B14F-4D97-AF65-F5344CB8AC3E}">
        <p14:creationId xmlns:p14="http://schemas.microsoft.com/office/powerpoint/2010/main" val="3373947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609600"/>
            <a:ext cx="8990667" cy="807076"/>
          </a:xfrm>
        </p:spPr>
        <p:txBody>
          <a:bodyPr anchor="ctr">
            <a:noAutofit/>
          </a:bodyPr>
          <a:lstStyle/>
          <a:p>
            <a:pPr algn="r"/>
            <a:r>
              <a:rPr lang="fa-IR" sz="4400" b="1" dirty="0">
                <a:solidFill>
                  <a:srgbClr val="002060"/>
                </a:solidFill>
                <a:latin typeface="Times New Roman" panose="02020603050405020304" pitchFamily="18" charset="0"/>
                <a:cs typeface="B Davat" panose="00000400000000000000" pitchFamily="2" charset="-78"/>
              </a:rPr>
              <a:t>تفاوت </a:t>
            </a:r>
            <a:r>
              <a:rPr lang="en-US" sz="4400" b="1" dirty="0">
                <a:solidFill>
                  <a:srgbClr val="002060"/>
                </a:solidFill>
                <a:latin typeface="Times New Roman" panose="02020603050405020304" pitchFamily="18" charset="0"/>
                <a:cs typeface="B Davat" panose="00000400000000000000" pitchFamily="2" charset="-78"/>
              </a:rPr>
              <a:t>ISI</a:t>
            </a:r>
            <a:r>
              <a:rPr lang="fa-IR" sz="4400" b="1" dirty="0">
                <a:solidFill>
                  <a:srgbClr val="002060"/>
                </a:solidFill>
                <a:latin typeface="Times New Roman" panose="02020603050405020304" pitchFamily="18" charset="0"/>
                <a:cs typeface="B Davat" panose="00000400000000000000" pitchFamily="2" charset="-78"/>
              </a:rPr>
              <a:t> با </a:t>
            </a:r>
            <a:r>
              <a:rPr lang="en-US" sz="4400" b="1" dirty="0">
                <a:solidFill>
                  <a:srgbClr val="002060"/>
                </a:solidFill>
                <a:latin typeface="Times New Roman" panose="02020603050405020304" pitchFamily="18" charset="0"/>
                <a:cs typeface="B Davat" panose="00000400000000000000" pitchFamily="2" charset="-78"/>
              </a:rPr>
              <a:t>ISC</a:t>
            </a:r>
            <a:r>
              <a:rPr lang="fa-IR" sz="4400" b="1" dirty="0">
                <a:solidFill>
                  <a:srgbClr val="002060"/>
                </a:solidFill>
                <a:latin typeface="Times New Roman" panose="02020603050405020304" pitchFamily="18" charset="0"/>
                <a:cs typeface="B Davat" panose="00000400000000000000" pitchFamily="2" charset="-78"/>
              </a:rPr>
              <a:t> </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یکی از تفاوت های کلیدی بین </a:t>
            </a:r>
            <a:r>
              <a:rPr lang="en-US" sz="2000" dirty="0" smtClean="0">
                <a:solidFill>
                  <a:schemeClr val="tx1"/>
                </a:solidFill>
                <a:latin typeface="Times New Roman" panose="02020603050405020304" pitchFamily="18" charset="0"/>
                <a:cs typeface="B Nazanin" panose="00000400000000000000" pitchFamily="2" charset="-78"/>
              </a:rPr>
              <a:t>ISC</a:t>
            </a:r>
            <a:r>
              <a:rPr lang="fa-IR" sz="2000" dirty="0" smtClean="0">
                <a:solidFill>
                  <a:schemeClr val="tx1"/>
                </a:solidFill>
                <a:latin typeface="Times New Roman" panose="02020603050405020304" pitchFamily="18" charset="0"/>
                <a:cs typeface="B Nazanin" panose="00000400000000000000" pitchFamily="2" charset="-78"/>
              </a:rPr>
              <a:t> و </a:t>
            </a:r>
            <a:r>
              <a:rPr lang="en-US" sz="2000" dirty="0" smtClean="0">
                <a:solidFill>
                  <a:schemeClr val="tx1"/>
                </a:solidFill>
                <a:latin typeface="Times New Roman" panose="02020603050405020304" pitchFamily="18" charset="0"/>
                <a:cs typeface="B Nazanin" panose="00000400000000000000" pitchFamily="2" charset="-78"/>
              </a:rPr>
              <a:t>ISI</a:t>
            </a:r>
            <a:r>
              <a:rPr lang="fa-IR" sz="2000" dirty="0" smtClean="0">
                <a:solidFill>
                  <a:schemeClr val="tx1"/>
                </a:solidFill>
                <a:latin typeface="Times New Roman" panose="02020603050405020304" pitchFamily="18" charset="0"/>
                <a:cs typeface="B Nazanin" panose="00000400000000000000" pitchFamily="2" charset="-78"/>
              </a:rPr>
              <a:t> تمرکز </a:t>
            </a:r>
            <a:r>
              <a:rPr lang="fa-IR" sz="2000" dirty="0">
                <a:solidFill>
                  <a:schemeClr val="tx1"/>
                </a:solidFill>
                <a:latin typeface="Times New Roman" panose="02020603050405020304" pitchFamily="18" charset="0"/>
                <a:cs typeface="B Nazanin" panose="00000400000000000000" pitchFamily="2" charset="-78"/>
              </a:rPr>
              <a:t>جغرافیایی آنها است. </a:t>
            </a:r>
            <a:r>
              <a:rPr lang="en-US" sz="2000" dirty="0" smtClean="0">
                <a:solidFill>
                  <a:schemeClr val="tx1"/>
                </a:solidFill>
                <a:latin typeface="Times New Roman" panose="02020603050405020304" pitchFamily="18" charset="0"/>
                <a:cs typeface="B Nazanin" panose="00000400000000000000" pitchFamily="2" charset="-78"/>
              </a:rPr>
              <a:t>ISI</a:t>
            </a:r>
            <a:r>
              <a:rPr lang="fa-IR" sz="2000" dirty="0" smtClean="0">
                <a:solidFill>
                  <a:schemeClr val="tx1"/>
                </a:solidFill>
                <a:latin typeface="Times New Roman" panose="02020603050405020304" pitchFamily="18" charset="0"/>
                <a:cs typeface="B Nazanin" panose="00000400000000000000" pitchFamily="2" charset="-78"/>
              </a:rPr>
              <a:t> تمرکز </a:t>
            </a:r>
            <a:r>
              <a:rPr lang="fa-IR" sz="2000" dirty="0">
                <a:solidFill>
                  <a:schemeClr val="tx1"/>
                </a:solidFill>
                <a:latin typeface="Times New Roman" panose="02020603050405020304" pitchFamily="18" charset="0"/>
                <a:cs typeface="B Nazanin" panose="00000400000000000000" pitchFamily="2" charset="-78"/>
              </a:rPr>
              <a:t>جهانی دارد و تحقیقات علمی از سراسر جهان را پوشش می دهد. در مقابل، </a:t>
            </a:r>
            <a:r>
              <a:rPr lang="en-US" sz="2000" dirty="0" smtClean="0">
                <a:solidFill>
                  <a:schemeClr val="tx1"/>
                </a:solidFill>
                <a:latin typeface="Times New Roman" panose="02020603050405020304" pitchFamily="18" charset="0"/>
                <a:cs typeface="B Nazanin" panose="00000400000000000000" pitchFamily="2" charset="-78"/>
              </a:rPr>
              <a:t>ISC</a:t>
            </a:r>
            <a:r>
              <a:rPr lang="fa-IR" sz="2000" dirty="0" smtClean="0">
                <a:solidFill>
                  <a:schemeClr val="tx1"/>
                </a:solidFill>
                <a:latin typeface="Times New Roman" panose="02020603050405020304" pitchFamily="18" charset="0"/>
                <a:cs typeface="B Nazanin" panose="00000400000000000000" pitchFamily="2" charset="-78"/>
              </a:rPr>
              <a:t> به </a:t>
            </a:r>
            <a:r>
              <a:rPr lang="fa-IR" sz="2000" dirty="0">
                <a:solidFill>
                  <a:schemeClr val="tx1"/>
                </a:solidFill>
                <a:latin typeface="Times New Roman" panose="02020603050405020304" pitchFamily="18" charset="0"/>
                <a:cs typeface="B Nazanin" panose="00000400000000000000" pitchFamily="2" charset="-78"/>
              </a:rPr>
              <a:t>طور خاص بر جهان اسلام تمرکز دارد و تحقیقات علمی بیش از 50 کشور در منطقه را پوشش می دهد. در حالی که هر دو سرویس مقالاتی را در طیف وسیعی از رشته های علمی نمایه می کنند، </a:t>
            </a:r>
            <a:r>
              <a:rPr lang="en-US" sz="2000" dirty="0" smtClean="0">
                <a:solidFill>
                  <a:schemeClr val="tx1"/>
                </a:solidFill>
                <a:latin typeface="Times New Roman" panose="02020603050405020304" pitchFamily="18" charset="0"/>
                <a:cs typeface="B Nazanin" panose="00000400000000000000" pitchFamily="2" charset="-78"/>
              </a:rPr>
              <a:t>ISC</a:t>
            </a:r>
            <a:r>
              <a:rPr lang="fa-IR" sz="2000" dirty="0" smtClean="0">
                <a:solidFill>
                  <a:schemeClr val="tx1"/>
                </a:solidFill>
                <a:latin typeface="Times New Roman" panose="02020603050405020304" pitchFamily="18" charset="0"/>
                <a:cs typeface="B Nazanin" panose="00000400000000000000" pitchFamily="2" charset="-78"/>
              </a:rPr>
              <a:t> همچنین </a:t>
            </a:r>
            <a:r>
              <a:rPr lang="fa-IR" sz="2000" dirty="0">
                <a:solidFill>
                  <a:schemeClr val="tx1"/>
                </a:solidFill>
                <a:latin typeface="Times New Roman" panose="02020603050405020304" pitchFamily="18" charset="0"/>
                <a:cs typeface="B Nazanin" panose="00000400000000000000" pitchFamily="2" charset="-78"/>
              </a:rPr>
              <a:t>شامل مقالاتی از مجلات اسلامی، کتاب ها و سایر نشریات می شود.</a:t>
            </a:r>
            <a:endParaRPr lang="fa-IR" sz="2000" dirty="0" smtClean="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82304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609600"/>
            <a:ext cx="8990667"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تفاوت </a:t>
            </a:r>
            <a:r>
              <a:rPr lang="en-US" sz="4400" b="1" dirty="0" smtClean="0">
                <a:solidFill>
                  <a:srgbClr val="002060"/>
                </a:solidFill>
                <a:latin typeface="Times New Roman" panose="02020603050405020304" pitchFamily="18" charset="0"/>
                <a:cs typeface="B Davat" panose="00000400000000000000" pitchFamily="2" charset="-78"/>
              </a:rPr>
              <a:t>ISI</a:t>
            </a:r>
            <a:r>
              <a:rPr lang="fa-IR" sz="4400" b="1" dirty="0" smtClean="0">
                <a:solidFill>
                  <a:srgbClr val="002060"/>
                </a:solidFill>
                <a:latin typeface="Times New Roman" panose="02020603050405020304" pitchFamily="18" charset="0"/>
                <a:cs typeface="B Davat" panose="00000400000000000000" pitchFamily="2" charset="-78"/>
              </a:rPr>
              <a:t> با </a:t>
            </a:r>
            <a:r>
              <a:rPr lang="en-US" sz="4400" b="1" dirty="0" smtClean="0">
                <a:solidFill>
                  <a:srgbClr val="002060"/>
                </a:solidFill>
                <a:latin typeface="Times New Roman" panose="02020603050405020304" pitchFamily="18" charset="0"/>
                <a:cs typeface="B Davat" panose="00000400000000000000" pitchFamily="2" charset="-78"/>
              </a:rPr>
              <a:t>ISC</a:t>
            </a:r>
            <a:r>
              <a:rPr lang="fa-IR" sz="4400" b="1" dirty="0" smtClean="0">
                <a:solidFill>
                  <a:srgbClr val="002060"/>
                </a:solidFill>
                <a:latin typeface="Times New Roman" panose="02020603050405020304" pitchFamily="18" charset="0"/>
                <a:cs typeface="B Davat" panose="00000400000000000000" pitchFamily="2" charset="-78"/>
              </a:rPr>
              <a:t> </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یکی </a:t>
            </a:r>
            <a:r>
              <a:rPr lang="fa-IR" sz="2000" dirty="0">
                <a:solidFill>
                  <a:schemeClr val="tx1"/>
                </a:solidFill>
                <a:latin typeface="Times New Roman" panose="02020603050405020304" pitchFamily="18" charset="0"/>
                <a:cs typeface="B Nazanin" panose="00000400000000000000" pitchFamily="2" charset="-78"/>
              </a:rPr>
              <a:t>دیگر از تفاوت های کلیدی بین </a:t>
            </a:r>
            <a:r>
              <a:rPr lang="en-US" sz="2000" dirty="0" smtClean="0">
                <a:solidFill>
                  <a:schemeClr val="tx1"/>
                </a:solidFill>
                <a:latin typeface="Times New Roman" panose="02020603050405020304" pitchFamily="18" charset="0"/>
                <a:cs typeface="B Nazanin" panose="00000400000000000000" pitchFamily="2" charset="-78"/>
              </a:rPr>
              <a:t>ISC</a:t>
            </a:r>
            <a:r>
              <a:rPr lang="fa-IR" sz="2000" dirty="0" smtClean="0">
                <a:solidFill>
                  <a:schemeClr val="tx1"/>
                </a:solidFill>
                <a:latin typeface="Times New Roman" panose="02020603050405020304" pitchFamily="18" charset="0"/>
                <a:cs typeface="B Nazanin" panose="00000400000000000000" pitchFamily="2" charset="-78"/>
              </a:rPr>
              <a:t> و </a:t>
            </a:r>
            <a:r>
              <a:rPr lang="en-US" sz="2000" dirty="0" smtClean="0">
                <a:solidFill>
                  <a:schemeClr val="tx1"/>
                </a:solidFill>
                <a:latin typeface="Times New Roman" panose="02020603050405020304" pitchFamily="18" charset="0"/>
                <a:cs typeface="B Nazanin" panose="00000400000000000000" pitchFamily="2" charset="-78"/>
              </a:rPr>
              <a:t>ISI</a:t>
            </a:r>
            <a:r>
              <a:rPr lang="fa-IR" sz="2000" dirty="0" smtClean="0">
                <a:solidFill>
                  <a:schemeClr val="tx1"/>
                </a:solidFill>
                <a:latin typeface="Times New Roman" panose="02020603050405020304" pitchFamily="18" charset="0"/>
                <a:cs typeface="B Nazanin" panose="00000400000000000000" pitchFamily="2" charset="-78"/>
              </a:rPr>
              <a:t> پوشش </a:t>
            </a:r>
            <a:r>
              <a:rPr lang="fa-IR" sz="2000" dirty="0">
                <a:solidFill>
                  <a:schemeClr val="tx1"/>
                </a:solidFill>
                <a:latin typeface="Times New Roman" panose="02020603050405020304" pitchFamily="18" charset="0"/>
                <a:cs typeface="B Nazanin" panose="00000400000000000000" pitchFamily="2" charset="-78"/>
              </a:rPr>
              <a:t>زبان آنهاست. </a:t>
            </a:r>
            <a:r>
              <a:rPr lang="en-US" sz="2000" dirty="0" smtClean="0">
                <a:solidFill>
                  <a:schemeClr val="tx1"/>
                </a:solidFill>
                <a:latin typeface="Times New Roman" panose="02020603050405020304" pitchFamily="18" charset="0"/>
                <a:cs typeface="B Nazanin" panose="00000400000000000000" pitchFamily="2" charset="-78"/>
              </a:rPr>
              <a:t>ISI</a:t>
            </a:r>
            <a:r>
              <a:rPr lang="fa-IR" sz="2000" dirty="0" smtClean="0">
                <a:solidFill>
                  <a:schemeClr val="tx1"/>
                </a:solidFill>
                <a:latin typeface="Times New Roman" panose="02020603050405020304" pitchFamily="18" charset="0"/>
                <a:cs typeface="B Nazanin" panose="00000400000000000000" pitchFamily="2" charset="-78"/>
              </a:rPr>
              <a:t> مقالات </a:t>
            </a:r>
            <a:r>
              <a:rPr lang="fa-IR" sz="2000" dirty="0">
                <a:solidFill>
                  <a:schemeClr val="tx1"/>
                </a:solidFill>
                <a:latin typeface="Times New Roman" panose="02020603050405020304" pitchFamily="18" charset="0"/>
                <a:cs typeface="B Nazanin" panose="00000400000000000000" pitchFamily="2" charset="-78"/>
              </a:rPr>
              <a:t>علمی را در طیف </a:t>
            </a:r>
            <a:r>
              <a:rPr lang="fa-IR" sz="2000" dirty="0" smtClean="0">
                <a:solidFill>
                  <a:schemeClr val="tx1"/>
                </a:solidFill>
                <a:latin typeface="Times New Roman" panose="02020603050405020304" pitchFamily="18" charset="0"/>
                <a:cs typeface="B Nazanin" panose="00000400000000000000" pitchFamily="2" charset="-78"/>
              </a:rPr>
              <a:t>گسترده‌ای </a:t>
            </a:r>
            <a:r>
              <a:rPr lang="fa-IR" sz="2000" dirty="0">
                <a:solidFill>
                  <a:schemeClr val="tx1"/>
                </a:solidFill>
                <a:latin typeface="Times New Roman" panose="02020603050405020304" pitchFamily="18" charset="0"/>
                <a:cs typeface="B Nazanin" panose="00000400000000000000" pitchFamily="2" charset="-78"/>
              </a:rPr>
              <a:t>از </a:t>
            </a:r>
            <a:r>
              <a:rPr lang="fa-IR" sz="2000" dirty="0" smtClean="0">
                <a:solidFill>
                  <a:schemeClr val="tx1"/>
                </a:solidFill>
                <a:latin typeface="Times New Roman" panose="02020603050405020304" pitchFamily="18" charset="0"/>
                <a:cs typeface="B Nazanin" panose="00000400000000000000" pitchFamily="2" charset="-78"/>
              </a:rPr>
              <a:t>زبان‌‎ها </a:t>
            </a:r>
            <a:r>
              <a:rPr lang="fa-IR" sz="2000" dirty="0">
                <a:solidFill>
                  <a:schemeClr val="tx1"/>
                </a:solidFill>
                <a:latin typeface="Times New Roman" panose="02020603050405020304" pitchFamily="18" charset="0"/>
                <a:cs typeface="B Nazanin" panose="00000400000000000000" pitchFamily="2" charset="-78"/>
              </a:rPr>
              <a:t>از جمله انگلیسی، فرانسوی، آلمانی، اسپانیایی و روسی پوشش </a:t>
            </a:r>
            <a:r>
              <a:rPr lang="fa-IR" sz="2000" dirty="0" smtClean="0">
                <a:solidFill>
                  <a:schemeClr val="tx1"/>
                </a:solidFill>
                <a:latin typeface="Times New Roman" panose="02020603050405020304" pitchFamily="18" charset="0"/>
                <a:cs typeface="B Nazanin" panose="00000400000000000000" pitchFamily="2" charset="-78"/>
              </a:rPr>
              <a:t>می‌دهد</a:t>
            </a:r>
            <a:r>
              <a:rPr lang="fa-IR" sz="2000" dirty="0">
                <a:solidFill>
                  <a:schemeClr val="tx1"/>
                </a:solidFill>
                <a:latin typeface="Times New Roman" panose="02020603050405020304" pitchFamily="18" charset="0"/>
                <a:cs typeface="B Nazanin" panose="00000400000000000000" pitchFamily="2" charset="-78"/>
              </a:rPr>
              <a:t>. از سوی دیگر، </a:t>
            </a:r>
            <a:r>
              <a:rPr lang="en-US" sz="2000" dirty="0" smtClean="0">
                <a:solidFill>
                  <a:schemeClr val="tx1"/>
                </a:solidFill>
                <a:latin typeface="Times New Roman" panose="02020603050405020304" pitchFamily="18" charset="0"/>
                <a:cs typeface="B Nazanin" panose="00000400000000000000" pitchFamily="2" charset="-78"/>
              </a:rPr>
              <a:t>ISC</a:t>
            </a:r>
            <a:r>
              <a:rPr lang="fa-IR" sz="2000" dirty="0" smtClean="0">
                <a:solidFill>
                  <a:schemeClr val="tx1"/>
                </a:solidFill>
                <a:latin typeface="Times New Roman" panose="02020603050405020304" pitchFamily="18" charset="0"/>
                <a:cs typeface="B Nazanin" panose="00000400000000000000" pitchFamily="2" charset="-78"/>
              </a:rPr>
              <a:t> مقالاتی </a:t>
            </a:r>
            <a:r>
              <a:rPr lang="fa-IR" sz="2000" dirty="0">
                <a:solidFill>
                  <a:schemeClr val="tx1"/>
                </a:solidFill>
                <a:latin typeface="Times New Roman" panose="02020603050405020304" pitchFamily="18" charset="0"/>
                <a:cs typeface="B Nazanin" panose="00000400000000000000" pitchFamily="2" charset="-78"/>
              </a:rPr>
              <a:t>را به </a:t>
            </a:r>
            <a:r>
              <a:rPr lang="fa-IR" sz="2000" dirty="0" smtClean="0">
                <a:solidFill>
                  <a:schemeClr val="tx1"/>
                </a:solidFill>
                <a:latin typeface="Times New Roman" panose="02020603050405020304" pitchFamily="18" charset="0"/>
                <a:cs typeface="B Nazanin" panose="00000400000000000000" pitchFamily="2" charset="-78"/>
              </a:rPr>
              <a:t>زبان‌های </a:t>
            </a:r>
            <a:r>
              <a:rPr lang="fa-IR" sz="2000" dirty="0">
                <a:solidFill>
                  <a:schemeClr val="tx1"/>
                </a:solidFill>
                <a:latin typeface="Times New Roman" panose="02020603050405020304" pitchFamily="18" charset="0"/>
                <a:cs typeface="B Nazanin" panose="00000400000000000000" pitchFamily="2" charset="-78"/>
              </a:rPr>
              <a:t>انگلیسی، عربی و فارسی که سه زبان رسمی مرکز هستند پوشش </a:t>
            </a:r>
            <a:r>
              <a:rPr lang="fa-IR" sz="2000" dirty="0" smtClean="0">
                <a:solidFill>
                  <a:schemeClr val="tx1"/>
                </a:solidFill>
                <a:latin typeface="Times New Roman" panose="02020603050405020304" pitchFamily="18" charset="0"/>
                <a:cs typeface="B Nazanin" panose="00000400000000000000" pitchFamily="2" charset="-78"/>
              </a:rPr>
              <a:t>می‌دهد</a:t>
            </a:r>
            <a:r>
              <a:rPr lang="fa-IR" sz="2000" dirty="0">
                <a:solidFill>
                  <a:schemeClr val="tx1"/>
                </a:solidFill>
                <a:latin typeface="Times New Roman" panose="02020603050405020304" pitchFamily="18" charset="0"/>
                <a:cs typeface="B Nazanin" panose="00000400000000000000" pitchFamily="2" charset="-78"/>
              </a:rPr>
              <a:t>. این موضوع </a:t>
            </a:r>
            <a:r>
              <a:rPr lang="en-US" sz="2000" dirty="0" smtClean="0">
                <a:solidFill>
                  <a:schemeClr val="tx1"/>
                </a:solidFill>
                <a:latin typeface="Times New Roman" panose="02020603050405020304" pitchFamily="18" charset="0"/>
                <a:cs typeface="B Nazanin" panose="00000400000000000000" pitchFamily="2" charset="-78"/>
              </a:rPr>
              <a:t>ISC</a:t>
            </a:r>
            <a:r>
              <a:rPr lang="fa-IR" sz="2000" dirty="0" smtClean="0">
                <a:solidFill>
                  <a:schemeClr val="tx1"/>
                </a:solidFill>
                <a:latin typeface="Times New Roman" panose="02020603050405020304" pitchFamily="18" charset="0"/>
                <a:cs typeface="B Nazanin" panose="00000400000000000000" pitchFamily="2" charset="-78"/>
              </a:rPr>
              <a:t> را </a:t>
            </a:r>
            <a:r>
              <a:rPr lang="fa-IR" sz="2000" dirty="0">
                <a:solidFill>
                  <a:schemeClr val="tx1"/>
                </a:solidFill>
                <a:latin typeface="Times New Roman" panose="02020603050405020304" pitchFamily="18" charset="0"/>
                <a:cs typeface="B Nazanin" panose="00000400000000000000" pitchFamily="2" charset="-78"/>
              </a:rPr>
              <a:t>به منبع مهمی برای محققانی تبدیل می‌کند که در این زبان‌ها کار می‌کنند یا علاقه‌مند به ادغام دانش اسلامی در تحقیقات خود هستند</a:t>
            </a:r>
            <a:r>
              <a:rPr lang="fa-IR" sz="2000" dirty="0" smtClean="0">
                <a:solidFill>
                  <a:schemeClr val="tx1"/>
                </a:solidFill>
                <a:latin typeface="Times New Roman" panose="02020603050405020304" pitchFamily="18" charset="0"/>
                <a:cs typeface="B Nazanin" panose="00000400000000000000" pitchFamily="2" charset="-78"/>
              </a:rPr>
              <a:t>. </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552477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609600"/>
            <a:ext cx="8990667"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تفاوت </a:t>
            </a:r>
            <a:r>
              <a:rPr lang="en-US" sz="4400" b="1" dirty="0" smtClean="0">
                <a:solidFill>
                  <a:srgbClr val="002060"/>
                </a:solidFill>
                <a:latin typeface="Times New Roman" panose="02020603050405020304" pitchFamily="18" charset="0"/>
                <a:cs typeface="B Davat" panose="00000400000000000000" pitchFamily="2" charset="-78"/>
              </a:rPr>
              <a:t>ISI</a:t>
            </a:r>
            <a:r>
              <a:rPr lang="fa-IR" sz="4400" b="1" dirty="0" smtClean="0">
                <a:solidFill>
                  <a:srgbClr val="002060"/>
                </a:solidFill>
                <a:latin typeface="Times New Roman" panose="02020603050405020304" pitchFamily="18" charset="0"/>
                <a:cs typeface="B Davat" panose="00000400000000000000" pitchFamily="2" charset="-78"/>
              </a:rPr>
              <a:t> با </a:t>
            </a:r>
            <a:r>
              <a:rPr lang="en-US" sz="4400" b="1" dirty="0" smtClean="0">
                <a:solidFill>
                  <a:srgbClr val="002060"/>
                </a:solidFill>
                <a:latin typeface="Times New Roman" panose="02020603050405020304" pitchFamily="18" charset="0"/>
                <a:cs typeface="B Davat" panose="00000400000000000000" pitchFamily="2" charset="-78"/>
              </a:rPr>
              <a:t>ISC</a:t>
            </a:r>
            <a:r>
              <a:rPr lang="fa-IR" sz="4400" b="1" dirty="0" smtClean="0">
                <a:solidFill>
                  <a:srgbClr val="002060"/>
                </a:solidFill>
                <a:latin typeface="Times New Roman" panose="02020603050405020304" pitchFamily="18" charset="0"/>
                <a:cs typeface="B Davat" panose="00000400000000000000" pitchFamily="2" charset="-78"/>
              </a:rPr>
              <a:t> </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تفاوت دیگر بین </a:t>
            </a:r>
            <a:r>
              <a:rPr lang="en-US" sz="2000" dirty="0" smtClean="0">
                <a:solidFill>
                  <a:schemeClr val="tx1"/>
                </a:solidFill>
                <a:latin typeface="Times New Roman" panose="02020603050405020304" pitchFamily="18" charset="0"/>
                <a:cs typeface="B Nazanin" panose="00000400000000000000" pitchFamily="2" charset="-78"/>
              </a:rPr>
              <a:t>ISC</a:t>
            </a:r>
            <a:r>
              <a:rPr lang="fa-IR" sz="2000" dirty="0" smtClean="0">
                <a:solidFill>
                  <a:schemeClr val="tx1"/>
                </a:solidFill>
                <a:latin typeface="Times New Roman" panose="02020603050405020304" pitchFamily="18" charset="0"/>
                <a:cs typeface="B Nazanin" panose="00000400000000000000" pitchFamily="2" charset="-78"/>
              </a:rPr>
              <a:t> و </a:t>
            </a:r>
            <a:r>
              <a:rPr lang="en-US" sz="2000" dirty="0" smtClean="0">
                <a:solidFill>
                  <a:schemeClr val="tx1"/>
                </a:solidFill>
                <a:latin typeface="Times New Roman" panose="02020603050405020304" pitchFamily="18" charset="0"/>
                <a:cs typeface="B Nazanin" panose="00000400000000000000" pitchFamily="2" charset="-78"/>
              </a:rPr>
              <a:t>ISI</a:t>
            </a:r>
            <a:r>
              <a:rPr lang="fa-IR" sz="2000" dirty="0" smtClean="0">
                <a:solidFill>
                  <a:schemeClr val="tx1"/>
                </a:solidFill>
                <a:latin typeface="Times New Roman" panose="02020603050405020304" pitchFamily="18" charset="0"/>
                <a:cs typeface="B Nazanin" panose="00000400000000000000" pitchFamily="2" charset="-78"/>
              </a:rPr>
              <a:t> رویکرد </a:t>
            </a:r>
            <a:r>
              <a:rPr lang="fa-IR" sz="2000" dirty="0">
                <a:solidFill>
                  <a:schemeClr val="tx1"/>
                </a:solidFill>
                <a:latin typeface="Times New Roman" panose="02020603050405020304" pitchFamily="18" charset="0"/>
                <a:cs typeface="B Nazanin" panose="00000400000000000000" pitchFamily="2" charset="-78"/>
              </a:rPr>
              <a:t>آنها برای ارزیابی تأثیر علمی است. هر دو سرویس از نمایه سازی استناد برای شناسایی مقالات و نویسندگان تأثیرگذار در یک زمینه خاص استفاده می کنند. با این حال، </a:t>
            </a:r>
            <a:r>
              <a:rPr lang="en-US" sz="2000" dirty="0" smtClean="0">
                <a:solidFill>
                  <a:schemeClr val="tx1"/>
                </a:solidFill>
                <a:latin typeface="Times New Roman" panose="02020603050405020304" pitchFamily="18" charset="0"/>
                <a:cs typeface="B Nazanin" panose="00000400000000000000" pitchFamily="2" charset="-78"/>
              </a:rPr>
              <a:t>ISI</a:t>
            </a:r>
            <a:r>
              <a:rPr lang="fa-IR" sz="2000" dirty="0" smtClean="0">
                <a:solidFill>
                  <a:schemeClr val="tx1"/>
                </a:solidFill>
                <a:latin typeface="Times New Roman" panose="02020603050405020304" pitchFamily="18" charset="0"/>
                <a:cs typeface="B Nazanin" panose="00000400000000000000" pitchFamily="2" charset="-78"/>
              </a:rPr>
              <a:t> طیف </a:t>
            </a:r>
            <a:r>
              <a:rPr lang="fa-IR" sz="2000" dirty="0">
                <a:solidFill>
                  <a:schemeClr val="tx1"/>
                </a:solidFill>
                <a:latin typeface="Times New Roman" panose="02020603050405020304" pitchFamily="18" charset="0"/>
                <a:cs typeface="B Nazanin" panose="00000400000000000000" pitchFamily="2" charset="-78"/>
              </a:rPr>
              <a:t>وسیعی از معیارها را توسعه داده است، مانند ضریب تأثیر مجله، که به طور گسترده در جامعه علمی برای ارزیابی تأثیر مجلات و مقالات استفاده می شود. از سوی </a:t>
            </a:r>
            <a:r>
              <a:rPr lang="fa-IR" sz="2000" dirty="0" smtClean="0">
                <a:solidFill>
                  <a:schemeClr val="tx1"/>
                </a:solidFill>
                <a:latin typeface="Times New Roman" panose="02020603050405020304" pitchFamily="18" charset="0"/>
                <a:cs typeface="B Nazanin" panose="00000400000000000000" pitchFamily="2" charset="-78"/>
              </a:rPr>
              <a:t>دیگر، </a:t>
            </a:r>
            <a:r>
              <a:rPr lang="en-US" sz="2000" dirty="0" smtClean="0">
                <a:solidFill>
                  <a:schemeClr val="tx1"/>
                </a:solidFill>
                <a:latin typeface="Times New Roman" panose="02020603050405020304" pitchFamily="18" charset="0"/>
                <a:cs typeface="B Nazanin" panose="00000400000000000000" pitchFamily="2" charset="-78"/>
              </a:rPr>
              <a:t>ISC</a:t>
            </a:r>
            <a:r>
              <a:rPr lang="fa-IR" sz="2000" dirty="0" smtClean="0">
                <a:solidFill>
                  <a:schemeClr val="tx1"/>
                </a:solidFill>
                <a:latin typeface="Times New Roman" panose="02020603050405020304" pitchFamily="18" charset="0"/>
                <a:cs typeface="B Nazanin" panose="00000400000000000000" pitchFamily="2" charset="-78"/>
              </a:rPr>
              <a:t> ابزارهای </a:t>
            </a:r>
            <a:r>
              <a:rPr lang="fa-IR" sz="2000" dirty="0">
                <a:solidFill>
                  <a:schemeClr val="tx1"/>
                </a:solidFill>
                <a:latin typeface="Times New Roman" panose="02020603050405020304" pitchFamily="18" charset="0"/>
                <a:cs typeface="B Nazanin" panose="00000400000000000000" pitchFamily="2" charset="-78"/>
              </a:rPr>
              <a:t>ارزیابی خود را توسعه داده است، مانند شاخص علم و فناوری (</a:t>
            </a:r>
            <a:r>
              <a:rPr lang="en-US" sz="2000" dirty="0" smtClean="0">
                <a:solidFill>
                  <a:schemeClr val="tx1"/>
                </a:solidFill>
                <a:latin typeface="Times New Roman" panose="02020603050405020304" pitchFamily="18" charset="0"/>
                <a:cs typeface="B Nazanin" panose="00000400000000000000" pitchFamily="2" charset="-78"/>
              </a:rPr>
              <a:t>STI</a:t>
            </a:r>
            <a:r>
              <a:rPr lang="fa-IR" sz="2000" dirty="0" smtClean="0">
                <a:solidFill>
                  <a:schemeClr val="tx1"/>
                </a:solidFill>
                <a:latin typeface="Times New Roman" panose="02020603050405020304" pitchFamily="18" charset="0"/>
                <a:cs typeface="B Nazanin" panose="00000400000000000000" pitchFamily="2" charset="-78"/>
              </a:rPr>
              <a:t>) و </a:t>
            </a:r>
            <a:r>
              <a:rPr lang="fa-IR" sz="2000" dirty="0">
                <a:solidFill>
                  <a:schemeClr val="tx1"/>
                </a:solidFill>
                <a:latin typeface="Times New Roman" panose="02020603050405020304" pitchFamily="18" charset="0"/>
                <a:cs typeface="B Nazanin" panose="00000400000000000000" pitchFamily="2" charset="-78"/>
              </a:rPr>
              <a:t>گزارش استنادی کشورهای اسلامی (</a:t>
            </a:r>
            <a:r>
              <a:rPr lang="en-US" sz="2000" dirty="0" smtClean="0">
                <a:solidFill>
                  <a:schemeClr val="tx1"/>
                </a:solidFill>
                <a:latin typeface="Times New Roman" panose="02020603050405020304" pitchFamily="18" charset="0"/>
                <a:cs typeface="B Nazanin" panose="00000400000000000000" pitchFamily="2" charset="-78"/>
              </a:rPr>
              <a:t>ICCR</a:t>
            </a:r>
            <a:r>
              <a:rPr lang="fa-IR" sz="2000" dirty="0" smtClean="0">
                <a:solidFill>
                  <a:schemeClr val="tx1"/>
                </a:solidFill>
                <a:latin typeface="Times New Roman" panose="02020603050405020304" pitchFamily="18" charset="0"/>
                <a:cs typeface="B Nazanin" panose="00000400000000000000" pitchFamily="2" charset="-78"/>
              </a:rPr>
              <a:t>) که </a:t>
            </a:r>
            <a:r>
              <a:rPr lang="fa-IR" sz="2000" dirty="0">
                <a:solidFill>
                  <a:schemeClr val="tx1"/>
                </a:solidFill>
                <a:latin typeface="Times New Roman" panose="02020603050405020304" pitchFamily="18" charset="0"/>
                <a:cs typeface="B Nazanin" panose="00000400000000000000" pitchFamily="2" charset="-78"/>
              </a:rPr>
              <a:t>به طور خاص برای ارزیابی تحقیقات علمی در جهان اسلام طراحی شده‌اند</a:t>
            </a:r>
            <a:r>
              <a:rPr lang="fa-IR" sz="2000" dirty="0" smtClean="0">
                <a:solidFill>
                  <a:schemeClr val="tx1"/>
                </a:solidFill>
                <a:latin typeface="Times New Roman" panose="02020603050405020304" pitchFamily="18" charset="0"/>
                <a:cs typeface="B Nazanin" panose="00000400000000000000" pitchFamily="2" charset="-78"/>
              </a:rPr>
              <a:t>. </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527372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609600"/>
            <a:ext cx="8990667" cy="807076"/>
          </a:xfrm>
        </p:spPr>
        <p:txBody>
          <a:bodyPr anchor="ctr">
            <a:noAutofit/>
          </a:bodyPr>
          <a:lstStyle/>
          <a:p>
            <a:pPr algn="r"/>
            <a:r>
              <a:rPr lang="fa-IR" sz="4400" b="1" dirty="0">
                <a:solidFill>
                  <a:srgbClr val="002060"/>
                </a:solidFill>
                <a:latin typeface="Times New Roman" panose="02020603050405020304" pitchFamily="18" charset="0"/>
                <a:cs typeface="B Davat" panose="00000400000000000000" pitchFamily="2" charset="-78"/>
              </a:rPr>
              <a:t>پرتال نشریات علمی وزارت علوم، تحقیقات و فناوری </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وزارت علوم، تحقیقات و فناوری، فهرستی از مجلات منتشر شده در داخل کشور را که مراحل ارزیابی و رتبه‌بندی این سازمان را گذرانده‌‌اند، در پرتال نشریات علمی وزارت علوم، تحقیقات و فناوری قرار داده است. </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این مجلات همه شاخه‌های علوم به جز حوزه‌های  پزشکی را شامل می‌شوند. </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لازم به ذکر است که در حالی که اعتبار این مجلات از سوی وزارت علوم تأئید شده است، امتیاز و جایگاه علمی این نشریات امری جداگانه است و لزوماً به این معنا نیست که نشریه ذکر شده از جایگاه علمی بالایی در جامعه علمی برخوردار است. </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631789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oAutofit/>
          </a:bodyPr>
          <a:lstStyle/>
          <a:p>
            <a:pPr algn="r"/>
            <a:r>
              <a:rPr lang="fa-IR" sz="4800" b="1" dirty="0" smtClean="0">
                <a:solidFill>
                  <a:srgbClr val="002060"/>
                </a:solidFill>
                <a:cs typeface="B Davat" panose="00000400000000000000" pitchFamily="2" charset="-78"/>
              </a:rPr>
              <a:t>مجلات جعلی</a:t>
            </a:r>
            <a:endParaRPr lang="fa-IR" sz="4800" b="1" dirty="0">
              <a:solidFill>
                <a:srgbClr val="002060"/>
              </a:solidFill>
              <a:cs typeface="B Davat"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r>
              <a:rPr lang="fa-IR" sz="2000" b="1" dirty="0" smtClean="0">
                <a:cs typeface="B Nazanin" panose="00000400000000000000" pitchFamily="2" charset="-78"/>
              </a:rPr>
              <a:t>	</a:t>
            </a:r>
            <a:r>
              <a:rPr lang="fa-IR" sz="2000" dirty="0" smtClean="0">
                <a:solidFill>
                  <a:schemeClr val="tx1"/>
                </a:solidFill>
                <a:cs typeface="B Nazanin" panose="00000400000000000000" pitchFamily="2" charset="-78"/>
              </a:rPr>
              <a:t>در کنار مجلات نامعتبر، دسته </a:t>
            </a:r>
            <a:r>
              <a:rPr lang="fa-IR" sz="2000" dirty="0">
                <a:solidFill>
                  <a:schemeClr val="tx1"/>
                </a:solidFill>
                <a:cs typeface="B Nazanin" panose="00000400000000000000" pitchFamily="2" charset="-78"/>
              </a:rPr>
              <a:t>ای دیگر از </a:t>
            </a:r>
            <a:r>
              <a:rPr lang="fa-IR" sz="2000" dirty="0" smtClean="0">
                <a:solidFill>
                  <a:schemeClr val="tx1"/>
                </a:solidFill>
                <a:cs typeface="B Nazanin" panose="00000400000000000000" pitchFamily="2" charset="-78"/>
              </a:rPr>
              <a:t>مجلات هستند که </a:t>
            </a:r>
            <a:r>
              <a:rPr lang="fa-IR" sz="2000" dirty="0">
                <a:solidFill>
                  <a:schemeClr val="tx1"/>
                </a:solidFill>
                <a:cs typeface="B Nazanin" panose="00000400000000000000" pitchFamily="2" charset="-78"/>
              </a:rPr>
              <a:t>وبسایت جعلی و </a:t>
            </a:r>
            <a:r>
              <a:rPr lang="fa-IR" sz="2000" dirty="0">
                <a:solidFill>
                  <a:schemeClr val="tx1"/>
                </a:solidFill>
                <a:latin typeface="Times New Roman" panose="02020603050405020304" pitchFamily="18" charset="0"/>
                <a:cs typeface="B Nazanin" panose="00000400000000000000" pitchFamily="2" charset="-78"/>
              </a:rPr>
              <a:t>شماره‌ی شاپا </a:t>
            </a:r>
            <a:r>
              <a:rPr lang="en-US" sz="2000" dirty="0">
                <a:solidFill>
                  <a:schemeClr val="tx1"/>
                </a:solidFill>
                <a:latin typeface="Times New Roman" panose="02020603050405020304" pitchFamily="18" charset="0"/>
                <a:cs typeface="B Nazanin" panose="00000400000000000000" pitchFamily="2" charset="-78"/>
              </a:rPr>
              <a:t>(ISSN)</a:t>
            </a: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cs typeface="B Nazanin" panose="00000400000000000000" pitchFamily="2" charset="-78"/>
              </a:rPr>
              <a:t>جعلی </a:t>
            </a:r>
            <a:r>
              <a:rPr lang="fa-IR" sz="2000" dirty="0">
                <a:solidFill>
                  <a:schemeClr val="tx1"/>
                </a:solidFill>
                <a:cs typeface="B Nazanin" panose="00000400000000000000" pitchFamily="2" charset="-78"/>
              </a:rPr>
              <a:t>و تقلبی دارند. برای مثال در زمان چاپ مقاله، یا مقاله را بصورت آنلاین نمایه </a:t>
            </a:r>
            <a:r>
              <a:rPr lang="fa-IR" sz="2000" dirty="0" smtClean="0">
                <a:solidFill>
                  <a:schemeClr val="tx1"/>
                </a:solidFill>
                <a:cs typeface="B Nazanin" panose="00000400000000000000" pitchFamily="2" charset="-78"/>
              </a:rPr>
              <a:t>نمی‌کنند </a:t>
            </a:r>
            <a:r>
              <a:rPr lang="fa-IR" sz="2000" dirty="0">
                <a:solidFill>
                  <a:schemeClr val="tx1"/>
                </a:solidFill>
                <a:cs typeface="B Nazanin" panose="00000400000000000000" pitchFamily="2" charset="-78"/>
              </a:rPr>
              <a:t>و یا در </a:t>
            </a:r>
            <a:r>
              <a:rPr lang="fa-IR" sz="2000" dirty="0" smtClean="0">
                <a:solidFill>
                  <a:schemeClr val="tx1"/>
                </a:solidFill>
                <a:cs typeface="B Nazanin" panose="00000400000000000000" pitchFamily="2" charset="-78"/>
              </a:rPr>
              <a:t>سایت‌های </a:t>
            </a:r>
            <a:r>
              <a:rPr lang="fa-IR" sz="2000" dirty="0">
                <a:solidFill>
                  <a:schemeClr val="tx1"/>
                </a:solidFill>
                <a:cs typeface="B Nazanin" panose="00000400000000000000" pitchFamily="2" charset="-78"/>
              </a:rPr>
              <a:t>فرعی با آدرسی متفاوت نمایه </a:t>
            </a:r>
            <a:r>
              <a:rPr lang="fa-IR" sz="2000" dirty="0" smtClean="0">
                <a:solidFill>
                  <a:schemeClr val="tx1"/>
                </a:solidFill>
                <a:cs typeface="B Nazanin" panose="00000400000000000000" pitchFamily="2" charset="-78"/>
              </a:rPr>
              <a:t>می‌کنند </a:t>
            </a:r>
            <a:r>
              <a:rPr lang="fa-IR" sz="2000" dirty="0">
                <a:solidFill>
                  <a:schemeClr val="tx1"/>
                </a:solidFill>
                <a:cs typeface="B Nazanin" panose="00000400000000000000" pitchFamily="2" charset="-78"/>
              </a:rPr>
              <a:t>و یا در حالت سوم کلا </a:t>
            </a:r>
            <a:r>
              <a:rPr lang="fa-IR" sz="2000" dirty="0" smtClean="0">
                <a:solidFill>
                  <a:schemeClr val="tx1"/>
                </a:solidFill>
                <a:cs typeface="B Nazanin" panose="00000400000000000000" pitchFamily="2" charset="-78"/>
              </a:rPr>
              <a:t>مجله‌ی </a:t>
            </a:r>
            <a:r>
              <a:rPr lang="fa-IR" sz="2000" dirty="0">
                <a:solidFill>
                  <a:schemeClr val="tx1"/>
                </a:solidFill>
                <a:cs typeface="B Nazanin" panose="00000400000000000000" pitchFamily="2" charset="-78"/>
              </a:rPr>
              <a:t>چاپ آنلاین ندارند</a:t>
            </a:r>
            <a:r>
              <a:rPr lang="fa-IR" sz="2000" dirty="0" smtClean="0">
                <a:solidFill>
                  <a:schemeClr val="tx1"/>
                </a:solidFill>
                <a:cs typeface="B Nazanin" panose="00000400000000000000" pitchFamily="2" charset="-78"/>
              </a:rPr>
              <a:t>. </a:t>
            </a:r>
          </a:p>
          <a:p>
            <a:pPr marL="0" indent="0" algn="just">
              <a:lnSpc>
                <a:spcPct val="150000"/>
              </a:lnSpc>
              <a:buNone/>
            </a:pPr>
            <a:r>
              <a:rPr lang="fa-IR" sz="2000" dirty="0">
                <a:solidFill>
                  <a:schemeClr val="tx1"/>
                </a:solidFill>
                <a:cs typeface="B Nazanin" panose="00000400000000000000" pitchFamily="2" charset="-78"/>
              </a:rPr>
              <a:t>	</a:t>
            </a:r>
            <a:r>
              <a:rPr lang="fa-IR" sz="2000" dirty="0" smtClean="0">
                <a:solidFill>
                  <a:schemeClr val="tx1"/>
                </a:solidFill>
                <a:cs typeface="B Nazanin" panose="00000400000000000000" pitchFamily="2" charset="-78"/>
              </a:rPr>
              <a:t>در واقع این دسته از مجلات، برخلاف مجلات نامعتبر هیچگونه سابقه رسمی و ثبت شده ندارند و صرفاً نوعی کلاهبرداری هستند. و در نتیجه به هیچ‌کدام از مقالاتی که در این نشریات چاپ می‌شوند، صرف نظر از زمان قرار گرفتن مجله در لیست سیاه، مشمول امتیاز نخواهند شد. </a:t>
            </a:r>
          </a:p>
          <a:p>
            <a:pPr marL="0" indent="0">
              <a:lnSpc>
                <a:spcPct val="150000"/>
              </a:lnSpc>
              <a:buNone/>
            </a:pPr>
            <a:r>
              <a:rPr lang="fa-IR" sz="2000" dirty="0" smtClean="0">
                <a:cs typeface="B Nazanin" panose="00000400000000000000" pitchFamily="2" charset="-78"/>
              </a:rPr>
              <a:t> </a:t>
            </a:r>
            <a:endParaRPr lang="fa-IR" sz="2000" dirty="0">
              <a:cs typeface="B Nazanin" panose="00000400000000000000" pitchFamily="2" charset="-78"/>
            </a:endParaRPr>
          </a:p>
        </p:txBody>
      </p:sp>
    </p:spTree>
    <p:extLst>
      <p:ext uri="{BB962C8B-B14F-4D97-AF65-F5344CB8AC3E}">
        <p14:creationId xmlns:p14="http://schemas.microsoft.com/office/powerpoint/2010/main" val="4285931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309" y="289775"/>
            <a:ext cx="10377700" cy="807076"/>
          </a:xfrm>
        </p:spPr>
        <p:txBody>
          <a:bodyPr anchor="ctr">
            <a:noAutofit/>
          </a:bodyPr>
          <a:lstStyle/>
          <a:p>
            <a:pPr algn="ctr"/>
            <a:r>
              <a:rPr lang="fa-IR" sz="4400" b="1" dirty="0" smtClean="0">
                <a:solidFill>
                  <a:srgbClr val="002060"/>
                </a:solidFill>
                <a:latin typeface="Times New Roman" panose="02020603050405020304" pitchFamily="18" charset="0"/>
                <a:cs typeface="B Davat" panose="00000400000000000000" pitchFamily="2" charset="-78"/>
              </a:rPr>
              <a:t>جستجو در نشریات </a:t>
            </a:r>
            <a:r>
              <a:rPr lang="fa-IR" sz="4400" b="1" dirty="0">
                <a:solidFill>
                  <a:srgbClr val="002060"/>
                </a:solidFill>
                <a:latin typeface="Times New Roman" panose="02020603050405020304" pitchFamily="18" charset="0"/>
                <a:cs typeface="B Davat" panose="00000400000000000000" pitchFamily="2" charset="-78"/>
              </a:rPr>
              <a:t>علمی وزارت علوم، تحقیقات و فناوری </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634" t="16020" r="7789" b="7290"/>
          <a:stretch/>
        </p:blipFill>
        <p:spPr>
          <a:xfrm>
            <a:off x="711009" y="1352281"/>
            <a:ext cx="10582300" cy="5331852"/>
          </a:xfrm>
          <a:prstGeom prst="rect">
            <a:avLst/>
          </a:prstGeom>
          <a:ln w="12700">
            <a:solidFill>
              <a:schemeClr val="tx1"/>
            </a:solidFill>
          </a:ln>
        </p:spPr>
      </p:pic>
    </p:spTree>
    <p:extLst>
      <p:ext uri="{BB962C8B-B14F-4D97-AF65-F5344CB8AC3E}">
        <p14:creationId xmlns:p14="http://schemas.microsoft.com/office/powerpoint/2010/main" val="3807589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2270"/>
            <a:ext cx="10810621" cy="807076"/>
          </a:xfrm>
        </p:spPr>
        <p:txBody>
          <a:bodyPr anchor="ctr">
            <a:noAutofit/>
          </a:bodyPr>
          <a:lstStyle/>
          <a:p>
            <a:pPr algn="ctr"/>
            <a:r>
              <a:rPr lang="fa-IR" sz="4400" b="1" dirty="0" smtClean="0">
                <a:solidFill>
                  <a:srgbClr val="002060"/>
                </a:solidFill>
                <a:latin typeface="Times New Roman" panose="02020603050405020304" pitchFamily="18" charset="0"/>
                <a:cs typeface="B Davat" panose="00000400000000000000" pitchFamily="2" charset="-78"/>
              </a:rPr>
              <a:t>مرور نشریات </a:t>
            </a:r>
            <a:r>
              <a:rPr lang="fa-IR" sz="4400" b="1" dirty="0">
                <a:solidFill>
                  <a:srgbClr val="002060"/>
                </a:solidFill>
                <a:latin typeface="Times New Roman" panose="02020603050405020304" pitchFamily="18" charset="0"/>
                <a:cs typeface="B Davat" panose="00000400000000000000" pitchFamily="2" charset="-78"/>
              </a:rPr>
              <a:t>علمی وزارت علوم، تحقیقات و فناوری </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31" t="12200" r="3462" b="6886"/>
          <a:stretch/>
        </p:blipFill>
        <p:spPr>
          <a:xfrm>
            <a:off x="582332" y="1359932"/>
            <a:ext cx="11000623" cy="5317762"/>
          </a:xfrm>
          <a:prstGeom prst="rect">
            <a:avLst/>
          </a:prstGeom>
          <a:ln w="12700">
            <a:solidFill>
              <a:schemeClr val="tx1"/>
            </a:solidFill>
          </a:ln>
        </p:spPr>
      </p:pic>
    </p:spTree>
    <p:extLst>
      <p:ext uri="{BB962C8B-B14F-4D97-AF65-F5344CB8AC3E}">
        <p14:creationId xmlns:p14="http://schemas.microsoft.com/office/powerpoint/2010/main" val="3933519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826" y="392270"/>
            <a:ext cx="8990667" cy="807076"/>
          </a:xfrm>
        </p:spPr>
        <p:txBody>
          <a:bodyPr anchor="ctr">
            <a:noAutofit/>
          </a:bodyPr>
          <a:lstStyle/>
          <a:p>
            <a:pPr algn="ctr"/>
            <a:r>
              <a:rPr lang="fa-IR" sz="4400" b="1" dirty="0" smtClean="0">
                <a:solidFill>
                  <a:srgbClr val="002060"/>
                </a:solidFill>
                <a:latin typeface="Times New Roman" panose="02020603050405020304" pitchFamily="18" charset="0"/>
                <a:cs typeface="B Davat" panose="00000400000000000000" pitchFamily="2" charset="-78"/>
              </a:rPr>
              <a:t>صفحه اطلاعات مجله </a:t>
            </a:r>
            <a:r>
              <a:rPr lang="en-US" sz="4400" b="1" dirty="0" smtClean="0">
                <a:solidFill>
                  <a:srgbClr val="002060"/>
                </a:solidFill>
                <a:latin typeface="Times New Roman" panose="02020603050405020304" pitchFamily="18" charset="0"/>
                <a:cs typeface="B Davat" panose="00000400000000000000" pitchFamily="2" charset="-78"/>
              </a:rPr>
              <a:t>ISC</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991" t="18569" r="7919" b="5176"/>
          <a:stretch/>
        </p:blipFill>
        <p:spPr>
          <a:xfrm>
            <a:off x="788362" y="1327260"/>
            <a:ext cx="10427594" cy="5253843"/>
          </a:xfrm>
          <a:prstGeom prst="rect">
            <a:avLst/>
          </a:prstGeom>
          <a:ln w="12700">
            <a:solidFill>
              <a:schemeClr val="tx1"/>
            </a:solidFill>
          </a:ln>
        </p:spPr>
      </p:pic>
    </p:spTree>
    <p:extLst>
      <p:ext uri="{BB962C8B-B14F-4D97-AF65-F5344CB8AC3E}">
        <p14:creationId xmlns:p14="http://schemas.microsoft.com/office/powerpoint/2010/main" val="4217939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609600"/>
            <a:ext cx="8990667" cy="807076"/>
          </a:xfrm>
        </p:spPr>
        <p:txBody>
          <a:bodyPr anchor="ctr">
            <a:noAutofit/>
          </a:bodyPr>
          <a:lstStyle/>
          <a:p>
            <a:pPr algn="r"/>
            <a:r>
              <a:rPr lang="fa-IR" sz="4400" b="1" dirty="0">
                <a:solidFill>
                  <a:srgbClr val="002060"/>
                </a:solidFill>
                <a:latin typeface="Times New Roman" panose="02020603050405020304" pitchFamily="18" charset="0"/>
                <a:cs typeface="B Davat" panose="00000400000000000000" pitchFamily="2" charset="-78"/>
              </a:rPr>
              <a:t>سامانه منبع یاب وزارت بهداشت </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سامانه نوپا (نظام نوین اطلاعات پژوهش‌های پزشکی کشور) </a:t>
            </a:r>
            <a:r>
              <a:rPr lang="fa-IR" sz="2000" dirty="0">
                <a:solidFill>
                  <a:schemeClr val="tx1"/>
                </a:solidFill>
                <a:latin typeface="Times New Roman" panose="02020603050405020304" pitchFamily="18" charset="0"/>
                <a:cs typeface="B Nazanin" panose="00000400000000000000" pitchFamily="2" charset="-78"/>
              </a:rPr>
              <a:t>توسط معاونت تحقیقات و فناوری وزارت بهداشت کشور با هدف توسعه کمی و کیفی پژوهش‌های نظام سلامت، صرفه‌جویی در هزینه‌های پژوهش‌های نظام سلامت و تسهیل دسترسی پژوهشگران به منابع اطلاعاتی و نتایج پژوهش‌های پزشکی طراحی شده است</a:t>
            </a:r>
            <a:r>
              <a:rPr lang="fa-IR" sz="2000" dirty="0" smtClean="0">
                <a:solidFill>
                  <a:schemeClr val="tx1"/>
                </a:solidFill>
                <a:latin typeface="Times New Roman" panose="02020603050405020304" pitchFamily="18" charset="0"/>
                <a:cs typeface="B Nazanin" panose="00000400000000000000" pitchFamily="2" charset="-78"/>
              </a:rPr>
              <a:t>. </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یکی از زیرمجموعه‌های نوپا، سامانه منبع یاب وزارت بهداشت است. </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سامانه منبع یاب وزارت بهداشت منبعی کاربردی برای دسترسی به انواع مجلات و کتب علوم پزشکی است.</a:t>
            </a:r>
          </a:p>
        </p:txBody>
      </p:sp>
    </p:spTree>
    <p:extLst>
      <p:ext uri="{BB962C8B-B14F-4D97-AF65-F5344CB8AC3E}">
        <p14:creationId xmlns:p14="http://schemas.microsoft.com/office/powerpoint/2010/main" val="4008786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609600"/>
            <a:ext cx="8990667" cy="807076"/>
          </a:xfrm>
        </p:spPr>
        <p:txBody>
          <a:bodyPr anchor="ctr">
            <a:noAutofit/>
          </a:bodyPr>
          <a:lstStyle/>
          <a:p>
            <a:pPr algn="r"/>
            <a:r>
              <a:rPr lang="fa-IR" sz="4400" b="1" dirty="0">
                <a:solidFill>
                  <a:srgbClr val="002060"/>
                </a:solidFill>
                <a:latin typeface="Times New Roman" panose="02020603050405020304" pitchFamily="18" charset="0"/>
                <a:cs typeface="B Davat" panose="00000400000000000000" pitchFamily="2" charset="-78"/>
              </a:rPr>
              <a:t>سامانه منبع یاب وزارت بهداشت </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سامانه منبع یاب با هدف تهیه فهرست کامل و جدید منابع مورد اشتراک وزارت بهداشت و با هدف ایجاد امکان جستجو لغتی، بازیابی الفبایی و موضوعی مجلات یک ناشر خاص طراحی و پیاده سازی شده است</a:t>
            </a:r>
            <a:r>
              <a:rPr lang="fa-IR" sz="2000" dirty="0" smtClean="0">
                <a:solidFill>
                  <a:schemeClr val="tx1"/>
                </a:solidFill>
                <a:latin typeface="Times New Roman" panose="02020603050405020304" pitchFamily="18" charset="0"/>
                <a:cs typeface="B Nazanin" panose="00000400000000000000" pitchFamily="2" charset="-78"/>
              </a:rPr>
              <a:t>. </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این سایت دارای چندزبانه با </a:t>
            </a:r>
            <a:r>
              <a:rPr lang="fa-IR" sz="2000" dirty="0" smtClean="0">
                <a:solidFill>
                  <a:schemeClr val="tx1"/>
                </a:solidFill>
                <a:latin typeface="Times New Roman" panose="02020603050405020304" pitchFamily="18" charset="0"/>
                <a:cs typeface="B Nazanin" panose="00000400000000000000" pitchFamily="2" charset="-78"/>
              </a:rPr>
              <a:t>عنوان‌های </a:t>
            </a:r>
            <a:r>
              <a:rPr lang="fa-IR" sz="2000" dirty="0">
                <a:solidFill>
                  <a:schemeClr val="tx1"/>
                </a:solidFill>
                <a:latin typeface="Times New Roman" panose="02020603050405020304" pitchFamily="18" charset="0"/>
                <a:cs typeface="B Nazanin" panose="00000400000000000000" pitchFamily="2" charset="-78"/>
              </a:rPr>
              <a:t>جستجو ساده، جستجو پیشرفته، جستجو موضوعی، </a:t>
            </a:r>
            <a:r>
              <a:rPr lang="fa-IR" sz="2000" dirty="0" smtClean="0">
                <a:solidFill>
                  <a:schemeClr val="tx1"/>
                </a:solidFill>
                <a:latin typeface="Times New Roman" panose="02020603050405020304" pitchFamily="18" charset="0"/>
                <a:cs typeface="B Nazanin" panose="00000400000000000000" pitchFamily="2" charset="-78"/>
              </a:rPr>
              <a:t>رتبه‌بندی </a:t>
            </a:r>
            <a:r>
              <a:rPr lang="fa-IR" sz="2000" dirty="0">
                <a:solidFill>
                  <a:schemeClr val="tx1"/>
                </a:solidFill>
                <a:latin typeface="Times New Roman" panose="02020603050405020304" pitchFamily="18" charset="0"/>
                <a:cs typeface="B Nazanin" panose="00000400000000000000" pitchFamily="2" charset="-78"/>
              </a:rPr>
              <a:t>اسکوپوس و رتیه بندی </a:t>
            </a:r>
            <a:r>
              <a:rPr lang="en-US" sz="2000" dirty="0" smtClean="0">
                <a:solidFill>
                  <a:schemeClr val="tx1"/>
                </a:solidFill>
                <a:latin typeface="Times New Roman" panose="02020603050405020304" pitchFamily="18" charset="0"/>
                <a:cs typeface="B Nazanin" panose="00000400000000000000" pitchFamily="2" charset="-78"/>
              </a:rPr>
              <a:t>ISI</a:t>
            </a:r>
            <a:r>
              <a:rPr lang="fa-IR" sz="2000" dirty="0" smtClean="0">
                <a:solidFill>
                  <a:schemeClr val="tx1"/>
                </a:solidFill>
                <a:latin typeface="Times New Roman" panose="02020603050405020304" pitchFamily="18" charset="0"/>
                <a:cs typeface="B Nazanin" panose="00000400000000000000" pitchFamily="2" charset="-78"/>
              </a:rPr>
              <a:t> و </a:t>
            </a:r>
            <a:r>
              <a:rPr lang="fa-IR" sz="2000" dirty="0">
                <a:solidFill>
                  <a:schemeClr val="tx1"/>
                </a:solidFill>
                <a:latin typeface="Times New Roman" panose="02020603050405020304" pitchFamily="18" charset="0"/>
                <a:cs typeface="B Nazanin" panose="00000400000000000000" pitchFamily="2" charset="-78"/>
              </a:rPr>
              <a:t>همچنین منابع اطلاعاتی است. هر یک از این </a:t>
            </a:r>
            <a:r>
              <a:rPr lang="fa-IR" sz="2000" dirty="0" smtClean="0">
                <a:solidFill>
                  <a:schemeClr val="tx1"/>
                </a:solidFill>
                <a:latin typeface="Times New Roman" panose="02020603050405020304" pitchFamily="18" charset="0"/>
                <a:cs typeface="B Nazanin" panose="00000400000000000000" pitchFamily="2" charset="-78"/>
              </a:rPr>
              <a:t>زبانه‌ها </a:t>
            </a:r>
            <a:r>
              <a:rPr lang="fa-IR" sz="2000" dirty="0">
                <a:solidFill>
                  <a:schemeClr val="tx1"/>
                </a:solidFill>
                <a:latin typeface="Times New Roman" panose="02020603050405020304" pitchFamily="18" charset="0"/>
                <a:cs typeface="B Nazanin" panose="00000400000000000000" pitchFamily="2" charset="-78"/>
              </a:rPr>
              <a:t>امکانات </a:t>
            </a:r>
            <a:r>
              <a:rPr lang="fa-IR" sz="2000" dirty="0" smtClean="0">
                <a:solidFill>
                  <a:schemeClr val="tx1"/>
                </a:solidFill>
                <a:latin typeface="Times New Roman" panose="02020603050405020304" pitchFamily="18" charset="0"/>
                <a:cs typeface="B Nazanin" panose="00000400000000000000" pitchFamily="2" charset="-78"/>
              </a:rPr>
              <a:t>ویژه‌ای </a:t>
            </a:r>
            <a:r>
              <a:rPr lang="fa-IR" sz="2000" dirty="0">
                <a:solidFill>
                  <a:schemeClr val="tx1"/>
                </a:solidFill>
                <a:latin typeface="Times New Roman" panose="02020603050405020304" pitchFamily="18" charset="0"/>
                <a:cs typeface="B Nazanin" panose="00000400000000000000" pitchFamily="2" charset="-78"/>
              </a:rPr>
              <a:t>برای جستجو جامع و کامل دارد</a:t>
            </a:r>
            <a:r>
              <a:rPr lang="fa-IR" sz="2000" dirty="0" smtClean="0">
                <a:solidFill>
                  <a:schemeClr val="tx1"/>
                </a:solidFill>
                <a:latin typeface="Times New Roman" panose="02020603050405020304" pitchFamily="18" charset="0"/>
                <a:cs typeface="B Nazanin" panose="00000400000000000000" pitchFamily="2" charset="-78"/>
              </a:rPr>
              <a:t>.</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با توجه به این که امروزه مجلات علمی در نمایه نامه های متفاوتی </a:t>
            </a:r>
            <a:r>
              <a:rPr lang="fa-IR" sz="2000" dirty="0" smtClean="0">
                <a:solidFill>
                  <a:schemeClr val="tx1"/>
                </a:solidFill>
                <a:latin typeface="Times New Roman" panose="02020603050405020304" pitchFamily="18" charset="0"/>
                <a:cs typeface="B Nazanin" panose="00000400000000000000" pitchFamily="2" charset="-78"/>
              </a:rPr>
              <a:t>همچون </a:t>
            </a:r>
            <a:r>
              <a:rPr lang="en-US" sz="2000" dirty="0" smtClean="0">
                <a:solidFill>
                  <a:schemeClr val="tx1"/>
                </a:solidFill>
                <a:latin typeface="Times New Roman" panose="02020603050405020304" pitchFamily="18" charset="0"/>
                <a:cs typeface="B Nazanin" panose="00000400000000000000" pitchFamily="2" charset="-78"/>
              </a:rPr>
              <a:t>Scopus</a:t>
            </a:r>
            <a:r>
              <a:rPr lang="fa-IR" sz="2000" dirty="0" smtClean="0">
                <a:solidFill>
                  <a:schemeClr val="tx1"/>
                </a:solidFill>
                <a:latin typeface="Times New Roman" panose="02020603050405020304" pitchFamily="18" charset="0"/>
                <a:cs typeface="B Nazanin" panose="00000400000000000000" pitchFamily="2" charset="-78"/>
              </a:rPr>
              <a:t>، </a:t>
            </a:r>
            <a:r>
              <a:rPr lang="en-US" sz="2000" dirty="0" smtClean="0">
                <a:solidFill>
                  <a:schemeClr val="tx1"/>
                </a:solidFill>
                <a:latin typeface="Times New Roman" panose="02020603050405020304" pitchFamily="18" charset="0"/>
                <a:cs typeface="B Nazanin" panose="00000400000000000000" pitchFamily="2" charset="-78"/>
              </a:rPr>
              <a:t>ISI</a:t>
            </a:r>
            <a:r>
              <a:rPr lang="fa-IR" sz="2000" dirty="0" smtClean="0">
                <a:solidFill>
                  <a:schemeClr val="tx1"/>
                </a:solidFill>
                <a:latin typeface="Times New Roman" panose="02020603050405020304" pitchFamily="18" charset="0"/>
                <a:cs typeface="B Nazanin" panose="00000400000000000000" pitchFamily="2" charset="-78"/>
              </a:rPr>
              <a:t> و </a:t>
            </a:r>
            <a:r>
              <a:rPr lang="en-US" sz="2000" dirty="0" smtClean="0">
                <a:solidFill>
                  <a:schemeClr val="tx1"/>
                </a:solidFill>
                <a:latin typeface="Times New Roman" panose="02020603050405020304" pitchFamily="18" charset="0"/>
                <a:cs typeface="B Nazanin" panose="00000400000000000000" pitchFamily="2" charset="-78"/>
              </a:rPr>
              <a:t>PubMed</a:t>
            </a:r>
            <a:r>
              <a:rPr lang="fa-IR" sz="2000" dirty="0" smtClean="0">
                <a:solidFill>
                  <a:schemeClr val="tx1"/>
                </a:solidFill>
                <a:latin typeface="Times New Roman" panose="02020603050405020304" pitchFamily="18" charset="0"/>
                <a:cs typeface="B Nazanin" panose="00000400000000000000" pitchFamily="2" charset="-78"/>
              </a:rPr>
              <a:t> نمایه می‌گردند</a:t>
            </a:r>
            <a:r>
              <a:rPr lang="fa-IR" sz="2000" dirty="0">
                <a:solidFill>
                  <a:schemeClr val="tx1"/>
                </a:solidFill>
                <a:latin typeface="Times New Roman" panose="02020603050405020304" pitchFamily="18" charset="0"/>
                <a:cs typeface="B Nazanin" panose="00000400000000000000" pitchFamily="2" charset="-78"/>
              </a:rPr>
              <a:t>، این سایت به پژوهشگران کمک می کند تا متوجه شوند که یک مجله در کدام </a:t>
            </a:r>
            <a:r>
              <a:rPr lang="fa-IR" sz="2000" dirty="0" smtClean="0">
                <a:solidFill>
                  <a:schemeClr val="tx1"/>
                </a:solidFill>
                <a:latin typeface="Times New Roman" panose="02020603050405020304" pitchFamily="18" charset="0"/>
                <a:cs typeface="B Nazanin" panose="00000400000000000000" pitchFamily="2" charset="-78"/>
              </a:rPr>
              <a:t>نمایه‌ها </a:t>
            </a:r>
            <a:r>
              <a:rPr lang="fa-IR" sz="2000" dirty="0">
                <a:solidFill>
                  <a:schemeClr val="tx1"/>
                </a:solidFill>
                <a:latin typeface="Times New Roman" panose="02020603050405020304" pitchFamily="18" charset="0"/>
                <a:cs typeface="B Nazanin" panose="00000400000000000000" pitchFamily="2" charset="-78"/>
              </a:rPr>
              <a:t>قرار داشته و وضعیت مجله از لحاظ </a:t>
            </a:r>
            <a:r>
              <a:rPr lang="fa-IR" sz="2000" dirty="0" smtClean="0">
                <a:solidFill>
                  <a:schemeClr val="tx1"/>
                </a:solidFill>
                <a:latin typeface="Times New Roman" panose="02020603050405020304" pitchFamily="18" charset="0"/>
                <a:cs typeface="B Nazanin" panose="00000400000000000000" pitchFamily="2" charset="-78"/>
              </a:rPr>
              <a:t>شاخص‌های </a:t>
            </a:r>
            <a:r>
              <a:rPr lang="fa-IR" sz="2000" dirty="0">
                <a:solidFill>
                  <a:schemeClr val="tx1"/>
                </a:solidFill>
                <a:latin typeface="Times New Roman" panose="02020603050405020304" pitchFamily="18" charset="0"/>
                <a:cs typeface="B Nazanin" panose="00000400000000000000" pitchFamily="2" charset="-78"/>
              </a:rPr>
              <a:t>علم سنجی به چه صورت است.</a:t>
            </a:r>
          </a:p>
        </p:txBody>
      </p:sp>
    </p:spTree>
    <p:extLst>
      <p:ext uri="{BB962C8B-B14F-4D97-AF65-F5344CB8AC3E}">
        <p14:creationId xmlns:p14="http://schemas.microsoft.com/office/powerpoint/2010/main" val="2463199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92" y="261870"/>
            <a:ext cx="11114468" cy="807076"/>
          </a:xfrm>
        </p:spPr>
        <p:txBody>
          <a:bodyPr anchor="ctr">
            <a:noAutofit/>
          </a:bodyPr>
          <a:lstStyle/>
          <a:p>
            <a:pPr algn="ctr"/>
            <a:r>
              <a:rPr lang="fa-IR" sz="4400" b="1" dirty="0">
                <a:solidFill>
                  <a:srgbClr val="002060"/>
                </a:solidFill>
                <a:latin typeface="Times New Roman" panose="02020603050405020304" pitchFamily="18" charset="0"/>
                <a:cs typeface="B Davat" panose="00000400000000000000" pitchFamily="2" charset="-78"/>
              </a:rPr>
              <a:t>سامانه منبع یاب وزارت بهداشت </a:t>
            </a:r>
            <a:endParaRPr lang="en-US" sz="4400" b="1" dirty="0">
              <a:solidFill>
                <a:srgbClr val="002060"/>
              </a:solidFill>
              <a:latin typeface="Times New Roman" panose="02020603050405020304" pitchFamily="18" charset="0"/>
              <a:cs typeface="B Davat" panose="00000400000000000000" pitchFamily="2" charset="-78"/>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9893" t="10851" r="11109" b="6330"/>
          <a:stretch/>
        </p:blipFill>
        <p:spPr>
          <a:xfrm>
            <a:off x="1287887" y="1247553"/>
            <a:ext cx="9156877" cy="5455900"/>
          </a:xfrm>
          <a:ln w="12700">
            <a:solidFill>
              <a:schemeClr val="tx1"/>
            </a:solidFill>
          </a:ln>
        </p:spPr>
      </p:pic>
    </p:spTree>
    <p:extLst>
      <p:ext uri="{BB962C8B-B14F-4D97-AF65-F5344CB8AC3E}">
        <p14:creationId xmlns:p14="http://schemas.microsoft.com/office/powerpoint/2010/main" val="1858901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92" y="261870"/>
            <a:ext cx="11114468" cy="807076"/>
          </a:xfrm>
        </p:spPr>
        <p:txBody>
          <a:bodyPr anchor="ctr">
            <a:noAutofit/>
          </a:bodyPr>
          <a:lstStyle/>
          <a:p>
            <a:pPr algn="ctr"/>
            <a:r>
              <a:rPr lang="fa-IR" sz="4400" b="1" dirty="0" smtClean="0">
                <a:solidFill>
                  <a:srgbClr val="002060"/>
                </a:solidFill>
                <a:latin typeface="Times New Roman" panose="02020603050405020304" pitchFamily="18" charset="0"/>
                <a:cs typeface="B Davat" panose="00000400000000000000" pitchFamily="2" charset="-78"/>
              </a:rPr>
              <a:t>اطلاعات مجله در سامانه </a:t>
            </a:r>
            <a:r>
              <a:rPr lang="fa-IR" sz="4400" b="1" dirty="0">
                <a:solidFill>
                  <a:srgbClr val="002060"/>
                </a:solidFill>
                <a:latin typeface="Times New Roman" panose="02020603050405020304" pitchFamily="18" charset="0"/>
                <a:cs typeface="B Davat" panose="00000400000000000000" pitchFamily="2" charset="-78"/>
              </a:rPr>
              <a:t>منبع یاب وزارت بهداشت </a:t>
            </a:r>
            <a:endParaRPr lang="en-US" sz="4400" b="1" dirty="0">
              <a:solidFill>
                <a:srgbClr val="002060"/>
              </a:solidFill>
              <a:latin typeface="Times New Roman" panose="02020603050405020304" pitchFamily="18" charset="0"/>
              <a:cs typeface="B Davat" panose="00000400000000000000" pitchFamily="2" charset="-78"/>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7044" t="24623" r="26884" b="18335"/>
          <a:stretch/>
        </p:blipFill>
        <p:spPr>
          <a:xfrm>
            <a:off x="2009103" y="1378476"/>
            <a:ext cx="7714445" cy="5370054"/>
          </a:xfrm>
          <a:ln w="12700">
            <a:solidFill>
              <a:schemeClr val="tx1"/>
            </a:solidFill>
          </a:ln>
        </p:spPr>
      </p:pic>
    </p:spTree>
    <p:extLst>
      <p:ext uri="{BB962C8B-B14F-4D97-AF65-F5344CB8AC3E}">
        <p14:creationId xmlns:p14="http://schemas.microsoft.com/office/powerpoint/2010/main" val="13170808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شاخص‌های علم‌سنجی</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6" name="Content Placeholder 5"/>
          <p:cNvSpPr>
            <a:spLocks noGrp="1"/>
          </p:cNvSpPr>
          <p:nvPr>
            <p:ph idx="1"/>
          </p:nvPr>
        </p:nvSpPr>
        <p:spPr>
          <a:xfrm>
            <a:off x="677334" y="2160589"/>
            <a:ext cx="8596668" cy="4369000"/>
          </a:xfrm>
        </p:spPr>
        <p:txBody>
          <a:bodyPr>
            <a:normAutofit/>
          </a:bodyPr>
          <a:lstStyle/>
          <a:p>
            <a:pPr marL="0" indent="0" algn="just">
              <a:lnSpc>
                <a:spcPct val="150000"/>
              </a:lnSpc>
              <a:buNone/>
            </a:pPr>
            <a:r>
              <a:rPr lang="fa-IR" sz="2000" dirty="0" smtClean="0">
                <a:solidFill>
                  <a:schemeClr val="tx1"/>
                </a:solidFill>
                <a:cs typeface="B Nazanin" panose="00000400000000000000" pitchFamily="2" charset="-78"/>
              </a:rPr>
              <a:t>	پژوهشگران </a:t>
            </a:r>
            <a:r>
              <a:rPr lang="fa-IR" sz="2000" dirty="0">
                <a:solidFill>
                  <a:schemeClr val="tx1"/>
                </a:solidFill>
                <a:cs typeface="B Nazanin" panose="00000400000000000000" pitchFamily="2" charset="-78"/>
              </a:rPr>
              <a:t>علم سنجی پیوسته تلاش </a:t>
            </a:r>
            <a:r>
              <a:rPr lang="fa-IR" sz="2000" dirty="0" smtClean="0">
                <a:solidFill>
                  <a:schemeClr val="tx1"/>
                </a:solidFill>
                <a:cs typeface="B Nazanin" panose="00000400000000000000" pitchFamily="2" charset="-78"/>
              </a:rPr>
              <a:t>می‌کنند </a:t>
            </a:r>
            <a:r>
              <a:rPr lang="fa-IR" sz="2000" dirty="0">
                <a:solidFill>
                  <a:schemeClr val="tx1"/>
                </a:solidFill>
                <a:cs typeface="B Nazanin" panose="00000400000000000000" pitchFamily="2" charset="-78"/>
              </a:rPr>
              <a:t>تا </a:t>
            </a:r>
            <a:r>
              <a:rPr lang="fa-IR" sz="2000" dirty="0" smtClean="0">
                <a:solidFill>
                  <a:schemeClr val="tx1"/>
                </a:solidFill>
                <a:cs typeface="B Nazanin" panose="00000400000000000000" pitchFamily="2" charset="-78"/>
              </a:rPr>
              <a:t>کیفیت‌ها </a:t>
            </a:r>
            <a:r>
              <a:rPr lang="fa-IR" sz="2000" dirty="0">
                <a:solidFill>
                  <a:schemeClr val="tx1"/>
                </a:solidFill>
                <a:cs typeface="B Nazanin" panose="00000400000000000000" pitchFamily="2" charset="-78"/>
              </a:rPr>
              <a:t>را به صورت </a:t>
            </a:r>
            <a:r>
              <a:rPr lang="fa-IR" sz="2000" dirty="0" smtClean="0">
                <a:solidFill>
                  <a:schemeClr val="tx1"/>
                </a:solidFill>
                <a:cs typeface="B Nazanin" panose="00000400000000000000" pitchFamily="2" charset="-78"/>
              </a:rPr>
              <a:t>کمیت‌هایی </a:t>
            </a:r>
            <a:r>
              <a:rPr lang="fa-IR" sz="2000" dirty="0">
                <a:solidFill>
                  <a:schemeClr val="tx1"/>
                </a:solidFill>
                <a:cs typeface="B Nazanin" panose="00000400000000000000" pitchFamily="2" charset="-78"/>
              </a:rPr>
              <a:t>نشان دهند که بیانگر آن کیفیت باشد. این معیارهای کمّی در علم سنجی با عنوان “شاخص” شناخته </a:t>
            </a:r>
            <a:r>
              <a:rPr lang="fa-IR" sz="2000" dirty="0" smtClean="0">
                <a:solidFill>
                  <a:schemeClr val="tx1"/>
                </a:solidFill>
                <a:cs typeface="B Nazanin" panose="00000400000000000000" pitchFamily="2" charset="-78"/>
              </a:rPr>
              <a:t>می‌شوند</a:t>
            </a:r>
            <a:r>
              <a:rPr lang="fa-IR" sz="2000" dirty="0">
                <a:solidFill>
                  <a:schemeClr val="tx1"/>
                </a:solidFill>
                <a:cs typeface="B Nazanin" panose="00000400000000000000" pitchFamily="2" charset="-78"/>
              </a:rPr>
              <a:t>. اهمیت </a:t>
            </a:r>
            <a:r>
              <a:rPr lang="fa-IR" sz="2000" dirty="0" smtClean="0">
                <a:solidFill>
                  <a:schemeClr val="tx1"/>
                </a:solidFill>
                <a:cs typeface="B Nazanin" panose="00000400000000000000" pitchFamily="2" charset="-78"/>
              </a:rPr>
              <a:t>شاخص‌ها </a:t>
            </a:r>
            <a:r>
              <a:rPr lang="fa-IR" sz="2000" dirty="0">
                <a:solidFill>
                  <a:schemeClr val="tx1"/>
                </a:solidFill>
                <a:cs typeface="B Nazanin" panose="00000400000000000000" pitchFamily="2" charset="-78"/>
              </a:rPr>
              <a:t>عبارت است از: بررسی عملکرد، تأثیرگذاری، رتبه بندی، مقایسه و ارتقاء </a:t>
            </a:r>
            <a:r>
              <a:rPr lang="fa-IR" sz="2000" dirty="0" smtClean="0">
                <a:solidFill>
                  <a:schemeClr val="tx1"/>
                </a:solidFill>
                <a:cs typeface="B Nazanin" panose="00000400000000000000" pitchFamily="2" charset="-78"/>
              </a:rPr>
              <a:t>در محیط‌های </a:t>
            </a:r>
            <a:r>
              <a:rPr lang="fa-IR" sz="2000" dirty="0">
                <a:solidFill>
                  <a:schemeClr val="tx1"/>
                </a:solidFill>
                <a:cs typeface="B Nazanin" panose="00000400000000000000" pitchFamily="2" charset="-78"/>
              </a:rPr>
              <a:t>آکادمیک</a:t>
            </a:r>
            <a:r>
              <a:rPr lang="fa-IR" sz="2000" dirty="0" smtClean="0">
                <a:solidFill>
                  <a:schemeClr val="tx1"/>
                </a:solidFill>
                <a:cs typeface="B Nazanin" panose="00000400000000000000" pitchFamily="2" charset="-78"/>
              </a:rPr>
              <a:t>. </a:t>
            </a:r>
          </a:p>
          <a:p>
            <a:pPr marL="0" indent="0" algn="just">
              <a:lnSpc>
                <a:spcPct val="150000"/>
              </a:lnSpc>
              <a:buNone/>
            </a:pPr>
            <a:r>
              <a:rPr lang="fa-IR" sz="2000" dirty="0" smtClean="0">
                <a:solidFill>
                  <a:schemeClr val="tx1"/>
                </a:solidFill>
                <a:cs typeface="B Nazanin" panose="00000400000000000000" pitchFamily="2" charset="-78"/>
              </a:rPr>
              <a:t>	شاخص‌های </a:t>
            </a:r>
            <a:r>
              <a:rPr lang="fa-IR" sz="2000" dirty="0">
                <a:solidFill>
                  <a:schemeClr val="tx1"/>
                </a:solidFill>
                <a:cs typeface="B Nazanin" panose="00000400000000000000" pitchFamily="2" charset="-78"/>
              </a:rPr>
              <a:t>علمی زیادی از سوی موسسات معتبری همچون الزویر ، تامسون رویترز و … معرفی شده اند که می توانند در اعتبار سنجی مقالات نقش ایفا </a:t>
            </a:r>
            <a:r>
              <a:rPr lang="fa-IR" sz="2000" dirty="0" smtClean="0">
                <a:solidFill>
                  <a:schemeClr val="tx1"/>
                </a:solidFill>
                <a:cs typeface="B Nazanin" panose="00000400000000000000" pitchFamily="2" charset="-78"/>
              </a:rPr>
              <a:t>کنند. مهمترین این شاخص‌ها در ادامه معرفی شده‌اند.</a:t>
            </a:r>
          </a:p>
        </p:txBody>
      </p:sp>
    </p:spTree>
    <p:extLst>
      <p:ext uri="{BB962C8B-B14F-4D97-AF65-F5344CB8AC3E}">
        <p14:creationId xmlns:p14="http://schemas.microsoft.com/office/powerpoint/2010/main" val="34418344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شاخص‌های علم‌سنجی</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6" name="Content Placeholder 5"/>
          <p:cNvSpPr>
            <a:spLocks noGrp="1"/>
          </p:cNvSpPr>
          <p:nvPr>
            <p:ph idx="1"/>
          </p:nvPr>
        </p:nvSpPr>
        <p:spPr>
          <a:xfrm>
            <a:off x="677334" y="2160589"/>
            <a:ext cx="8596668" cy="4369000"/>
          </a:xfrm>
        </p:spPr>
        <p:txBody>
          <a:bodyPr>
            <a:normAutofit/>
          </a:bodyPr>
          <a:lstStyle/>
          <a:p>
            <a:pPr marL="0" indent="0" algn="just">
              <a:lnSpc>
                <a:spcPct val="150000"/>
              </a:lnSpc>
              <a:buNone/>
            </a:pPr>
            <a:r>
              <a:rPr lang="fa-IR" sz="2000" dirty="0" smtClean="0">
                <a:solidFill>
                  <a:schemeClr val="tx1"/>
                </a:solidFill>
                <a:cs typeface="B Nazanin" panose="00000400000000000000" pitchFamily="2" charset="-78"/>
              </a:rPr>
              <a:t>	نکته </a:t>
            </a:r>
            <a:r>
              <a:rPr lang="fa-IR" sz="2000" dirty="0">
                <a:solidFill>
                  <a:schemeClr val="tx1"/>
                </a:solidFill>
                <a:cs typeface="B Nazanin" panose="00000400000000000000" pitchFamily="2" charset="-78"/>
              </a:rPr>
              <a:t>قابل توجه اینکه این شاخص ها به طور دائم به روز </a:t>
            </a:r>
            <a:r>
              <a:rPr lang="fa-IR" sz="2000" dirty="0" smtClean="0">
                <a:solidFill>
                  <a:schemeClr val="tx1"/>
                </a:solidFill>
                <a:cs typeface="B Nazanin" panose="00000400000000000000" pitchFamily="2" charset="-78"/>
              </a:rPr>
              <a:t>می‌شوند </a:t>
            </a:r>
            <a:r>
              <a:rPr lang="fa-IR" sz="2000" dirty="0">
                <a:solidFill>
                  <a:schemeClr val="tx1"/>
                </a:solidFill>
                <a:cs typeface="B Nazanin" panose="00000400000000000000" pitchFamily="2" charset="-78"/>
              </a:rPr>
              <a:t>و </a:t>
            </a:r>
            <a:r>
              <a:rPr lang="fa-IR" sz="2000" dirty="0" smtClean="0">
                <a:solidFill>
                  <a:schemeClr val="tx1"/>
                </a:solidFill>
                <a:cs typeface="B Nazanin" panose="00000400000000000000" pitchFamily="2" charset="-78"/>
              </a:rPr>
              <a:t>نمی‌توان </a:t>
            </a:r>
            <a:r>
              <a:rPr lang="fa-IR" sz="2000" dirty="0">
                <a:solidFill>
                  <a:schemeClr val="tx1"/>
                </a:solidFill>
                <a:cs typeface="B Nazanin" panose="00000400000000000000" pitchFamily="2" charset="-78"/>
              </a:rPr>
              <a:t>صرف اینکه قبلاً </a:t>
            </a:r>
            <a:r>
              <a:rPr lang="fa-IR" sz="2000" dirty="0" smtClean="0">
                <a:solidFill>
                  <a:schemeClr val="tx1"/>
                </a:solidFill>
                <a:cs typeface="B Nazanin" panose="00000400000000000000" pitchFamily="2" charset="-78"/>
              </a:rPr>
              <a:t>مجله‌ای </a:t>
            </a:r>
            <a:r>
              <a:rPr lang="fa-IR" sz="2000" dirty="0">
                <a:solidFill>
                  <a:schemeClr val="tx1"/>
                </a:solidFill>
                <a:cs typeface="B Nazanin" panose="00000400000000000000" pitchFamily="2" charset="-78"/>
              </a:rPr>
              <a:t>دارای جایگاهی بوده و </a:t>
            </a:r>
            <a:r>
              <a:rPr lang="fa-IR" sz="2000" dirty="0" smtClean="0">
                <a:solidFill>
                  <a:schemeClr val="tx1"/>
                </a:solidFill>
                <a:cs typeface="B Nazanin" panose="00000400000000000000" pitchFamily="2" charset="-78"/>
              </a:rPr>
              <a:t>شاخص‌های </a:t>
            </a:r>
            <a:r>
              <a:rPr lang="fa-IR" sz="2000" dirty="0">
                <a:solidFill>
                  <a:schemeClr val="tx1"/>
                </a:solidFill>
                <a:cs typeface="B Nazanin" panose="00000400000000000000" pitchFamily="2" charset="-78"/>
              </a:rPr>
              <a:t>قابل قبولی داشته را ملاک اعتبار سنجی مقالات قرار داد و ممکن است در به روز </a:t>
            </a:r>
            <a:r>
              <a:rPr lang="fa-IR" sz="2000" dirty="0" smtClean="0">
                <a:solidFill>
                  <a:schemeClr val="tx1"/>
                </a:solidFill>
                <a:cs typeface="B Nazanin" panose="00000400000000000000" pitchFamily="2" charset="-78"/>
              </a:rPr>
              <a:t>رسانی‌های جدیدتر </a:t>
            </a:r>
            <a:r>
              <a:rPr lang="fa-IR" sz="2000" dirty="0">
                <a:solidFill>
                  <a:schemeClr val="tx1"/>
                </a:solidFill>
                <a:cs typeface="B Nazanin" panose="00000400000000000000" pitchFamily="2" charset="-78"/>
              </a:rPr>
              <a:t>یکی از </a:t>
            </a:r>
            <a:r>
              <a:rPr lang="fa-IR" sz="2000" dirty="0" smtClean="0">
                <a:solidFill>
                  <a:schemeClr val="tx1"/>
                </a:solidFill>
                <a:cs typeface="B Nazanin" panose="00000400000000000000" pitchFamily="2" charset="-78"/>
              </a:rPr>
              <a:t>شاخص‌ها </a:t>
            </a:r>
            <a:r>
              <a:rPr lang="fa-IR" sz="2000" dirty="0">
                <a:solidFill>
                  <a:schemeClr val="tx1"/>
                </a:solidFill>
                <a:cs typeface="B Nazanin" panose="00000400000000000000" pitchFamily="2" charset="-78"/>
              </a:rPr>
              <a:t>افت کند یا حتی ممکن است نام </a:t>
            </a:r>
            <a:r>
              <a:rPr lang="fa-IR" sz="2000" dirty="0" smtClean="0">
                <a:solidFill>
                  <a:schemeClr val="tx1"/>
                </a:solidFill>
                <a:cs typeface="B Nazanin" panose="00000400000000000000" pitchFamily="2" charset="-78"/>
              </a:rPr>
              <a:t>مجله‌ای </a:t>
            </a:r>
            <a:r>
              <a:rPr lang="fa-IR" sz="2000" dirty="0">
                <a:solidFill>
                  <a:schemeClr val="tx1"/>
                </a:solidFill>
                <a:cs typeface="B Nazanin" panose="00000400000000000000" pitchFamily="2" charset="-78"/>
              </a:rPr>
              <a:t>که قبلاً در یک پایگاه معتبر مانند پایگاه داده اسکوپوس نمایه شده اکنون از لیست مجلات تحت پوشش آن پایگاه حذف شده باشد</a:t>
            </a:r>
            <a:r>
              <a:rPr lang="fa-IR" sz="2000" dirty="0" smtClean="0">
                <a:solidFill>
                  <a:schemeClr val="tx1"/>
                </a:solidFill>
                <a:cs typeface="B Nazanin" panose="00000400000000000000" pitchFamily="2" charset="-78"/>
              </a:rPr>
              <a:t>. بنابراین توجه به جدیدترین آمار و شاخص‌های مجلات در هنگام انتخاب مجله از اهمیت بالایی برخوردار است. </a:t>
            </a:r>
            <a:endParaRPr lang="fa-IR" sz="2000" dirty="0">
              <a:solidFill>
                <a:schemeClr val="tx1"/>
              </a:solidFill>
              <a:cs typeface="B Nazanin" panose="00000400000000000000" pitchFamily="2" charset="-78"/>
            </a:endParaRPr>
          </a:p>
          <a:p>
            <a:pPr algn="just">
              <a:lnSpc>
                <a:spcPct val="150000"/>
              </a:lnSpc>
            </a:pPr>
            <a:endParaRPr lang="fa-IR"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6237029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شاخص‌های علم‌سنجی جهت اعتبارسنجی مجلات</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5589430" y="2202287"/>
            <a:ext cx="3684571" cy="4353058"/>
          </a:xfrm>
        </p:spPr>
        <p:txBody>
          <a:bodyPr>
            <a:noAutofit/>
          </a:bodyPr>
          <a:lstStyle/>
          <a:p>
            <a:pPr algn="just">
              <a:lnSpc>
                <a:spcPct val="150000"/>
              </a:lnSpc>
              <a:buFont typeface="Wingdings" panose="05000000000000000000" pitchFamily="2" charset="2"/>
              <a:buChar char="v"/>
            </a:pPr>
            <a:r>
              <a:rPr lang="en-US" sz="2000" dirty="0" smtClean="0">
                <a:solidFill>
                  <a:schemeClr val="tx1"/>
                </a:solidFill>
                <a:latin typeface="Times New Roman" panose="02020603050405020304" pitchFamily="18" charset="0"/>
                <a:cs typeface="B Nazanin" panose="00000400000000000000" pitchFamily="2" charset="-78"/>
              </a:rPr>
              <a:t>IF: Impact Factor</a:t>
            </a:r>
          </a:p>
          <a:p>
            <a:pPr algn="just">
              <a:lnSpc>
                <a:spcPct val="150000"/>
              </a:lnSpc>
              <a:buFont typeface="Wingdings" panose="05000000000000000000" pitchFamily="2" charset="2"/>
              <a:buChar char="v"/>
            </a:pPr>
            <a:r>
              <a:rPr lang="en-US" sz="2000" dirty="0" smtClean="0">
                <a:solidFill>
                  <a:schemeClr val="tx1"/>
                </a:solidFill>
                <a:latin typeface="Times New Roman" panose="02020603050405020304" pitchFamily="18" charset="0"/>
                <a:cs typeface="B Nazanin" panose="00000400000000000000" pitchFamily="2" charset="-78"/>
              </a:rPr>
              <a:t>Cite Score</a:t>
            </a:r>
          </a:p>
          <a:p>
            <a:pPr algn="just">
              <a:lnSpc>
                <a:spcPct val="150000"/>
              </a:lnSpc>
              <a:buFont typeface="Wingdings" panose="05000000000000000000" pitchFamily="2" charset="2"/>
              <a:buChar char="v"/>
            </a:pPr>
            <a:r>
              <a:rPr lang="en-US" sz="2000" dirty="0">
                <a:solidFill>
                  <a:schemeClr val="tx1"/>
                </a:solidFill>
                <a:latin typeface="Times New Roman" panose="02020603050405020304" pitchFamily="18" charset="0"/>
                <a:cs typeface="B Nazanin" panose="00000400000000000000" pitchFamily="2" charset="-78"/>
              </a:rPr>
              <a:t>SJR: </a:t>
            </a:r>
            <a:r>
              <a:rPr lang="en-US" sz="2000" dirty="0" err="1">
                <a:solidFill>
                  <a:schemeClr val="tx1"/>
                </a:solidFill>
                <a:latin typeface="Times New Roman" panose="02020603050405020304" pitchFamily="18" charset="0"/>
                <a:cs typeface="B Nazanin" panose="00000400000000000000" pitchFamily="2" charset="-78"/>
              </a:rPr>
              <a:t>SCImago</a:t>
            </a:r>
            <a:r>
              <a:rPr lang="en-US" sz="2000" dirty="0">
                <a:solidFill>
                  <a:schemeClr val="tx1"/>
                </a:solidFill>
                <a:latin typeface="Times New Roman" panose="02020603050405020304" pitchFamily="18" charset="0"/>
                <a:cs typeface="B Nazanin" panose="00000400000000000000" pitchFamily="2" charset="-78"/>
              </a:rPr>
              <a:t> Journal </a:t>
            </a:r>
            <a:r>
              <a:rPr lang="en-US" sz="2000" dirty="0" smtClean="0">
                <a:solidFill>
                  <a:schemeClr val="tx1"/>
                </a:solidFill>
                <a:latin typeface="Times New Roman" panose="02020603050405020304" pitchFamily="18" charset="0"/>
                <a:cs typeface="B Nazanin" panose="00000400000000000000" pitchFamily="2" charset="-78"/>
              </a:rPr>
              <a:t>Rank</a:t>
            </a:r>
            <a:endParaRPr lang="fa-IR" sz="2000" dirty="0" smtClean="0">
              <a:solidFill>
                <a:schemeClr val="tx1"/>
              </a:solidFill>
              <a:latin typeface="Times New Roman" panose="02020603050405020304" pitchFamily="18" charset="0"/>
              <a:cs typeface="B Nazanin" panose="00000400000000000000" pitchFamily="2" charset="-78"/>
            </a:endParaRPr>
          </a:p>
          <a:p>
            <a:pPr algn="just">
              <a:lnSpc>
                <a:spcPct val="150000"/>
              </a:lnSpc>
              <a:buFont typeface="Wingdings" panose="05000000000000000000" pitchFamily="2" charset="2"/>
              <a:buChar char="v"/>
            </a:pPr>
            <a:r>
              <a:rPr lang="en-US" sz="2000" dirty="0" smtClean="0">
                <a:solidFill>
                  <a:schemeClr val="tx1"/>
                </a:solidFill>
                <a:latin typeface="Times New Roman" panose="02020603050405020304" pitchFamily="18" charset="0"/>
                <a:cs typeface="B Nazanin" panose="00000400000000000000" pitchFamily="2" charset="-78"/>
              </a:rPr>
              <a:t>Quartile</a:t>
            </a:r>
            <a:endParaRPr lang="fa-IR" sz="2000" dirty="0" smtClean="0">
              <a:solidFill>
                <a:schemeClr val="tx1"/>
              </a:solidFill>
              <a:latin typeface="Times New Roman" panose="02020603050405020304" pitchFamily="18" charset="0"/>
              <a:cs typeface="B Nazanin" panose="00000400000000000000" pitchFamily="2" charset="-78"/>
            </a:endParaRPr>
          </a:p>
          <a:p>
            <a:pPr algn="just">
              <a:lnSpc>
                <a:spcPct val="150000"/>
              </a:lnSpc>
              <a:buFont typeface="Wingdings" panose="05000000000000000000" pitchFamily="2" charset="2"/>
              <a:buChar char="v"/>
            </a:pPr>
            <a:r>
              <a:rPr lang="en-US" sz="2000" dirty="0" smtClean="0">
                <a:solidFill>
                  <a:schemeClr val="tx1"/>
                </a:solidFill>
                <a:latin typeface="Times New Roman" panose="02020603050405020304" pitchFamily="18" charset="0"/>
                <a:cs typeface="B Nazanin" panose="00000400000000000000" pitchFamily="2" charset="-78"/>
              </a:rPr>
              <a:t>H-Index</a:t>
            </a:r>
          </a:p>
          <a:p>
            <a:pPr algn="just">
              <a:lnSpc>
                <a:spcPct val="150000"/>
              </a:lnSpc>
              <a:buFont typeface="Wingdings" panose="05000000000000000000" pitchFamily="2" charset="2"/>
              <a:buChar char="v"/>
            </a:pPr>
            <a:endParaRPr lang="fa-IR" sz="2000" dirty="0">
              <a:solidFill>
                <a:schemeClr val="tx1"/>
              </a:solidFill>
              <a:latin typeface="Times New Roman" panose="02020603050405020304" pitchFamily="18" charset="0"/>
              <a:cs typeface="B Nazanin" panose="00000400000000000000" pitchFamily="2" charset="-78"/>
            </a:endParaRPr>
          </a:p>
        </p:txBody>
      </p:sp>
      <p:sp>
        <p:nvSpPr>
          <p:cNvPr id="5" name="Content Placeholder 2"/>
          <p:cNvSpPr txBox="1">
            <a:spLocks/>
          </p:cNvSpPr>
          <p:nvPr/>
        </p:nvSpPr>
        <p:spPr>
          <a:xfrm>
            <a:off x="360608" y="2202286"/>
            <a:ext cx="4978289" cy="4353058"/>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lnSpc>
                <a:spcPct val="150000"/>
              </a:lnSpc>
              <a:buFont typeface="Wingdings" panose="05000000000000000000" pitchFamily="2" charset="2"/>
              <a:buChar char="v"/>
            </a:pPr>
            <a:r>
              <a:rPr lang="en-US" sz="2000" dirty="0">
                <a:solidFill>
                  <a:schemeClr val="tx1"/>
                </a:solidFill>
                <a:latin typeface="Times New Roman" panose="02020603050405020304" pitchFamily="18" charset="0"/>
                <a:cs typeface="B Nazanin" panose="00000400000000000000" pitchFamily="2" charset="-78"/>
              </a:rPr>
              <a:t>IPP: Impact Per Publication</a:t>
            </a:r>
          </a:p>
          <a:p>
            <a:pPr algn="just">
              <a:lnSpc>
                <a:spcPct val="150000"/>
              </a:lnSpc>
              <a:buFont typeface="Wingdings" panose="05000000000000000000" pitchFamily="2" charset="2"/>
              <a:buChar char="v"/>
            </a:pPr>
            <a:r>
              <a:rPr lang="en-US" sz="2000" dirty="0">
                <a:solidFill>
                  <a:schemeClr val="tx1"/>
                </a:solidFill>
                <a:latin typeface="Times New Roman" panose="02020603050405020304" pitchFamily="18" charset="0"/>
                <a:cs typeface="B Nazanin" panose="00000400000000000000" pitchFamily="2" charset="-78"/>
              </a:rPr>
              <a:t>SNIP: Source-Normalized Impact Factor</a:t>
            </a:r>
            <a:endParaRPr lang="fa-IR" sz="2000" dirty="0">
              <a:solidFill>
                <a:schemeClr val="tx1"/>
              </a:solidFill>
              <a:latin typeface="Times New Roman" panose="02020603050405020304" pitchFamily="18" charset="0"/>
              <a:cs typeface="B Nazanin" panose="00000400000000000000" pitchFamily="2" charset="-78"/>
            </a:endParaRPr>
          </a:p>
          <a:p>
            <a:pPr algn="just">
              <a:lnSpc>
                <a:spcPct val="150000"/>
              </a:lnSpc>
              <a:buFont typeface="Wingdings" panose="05000000000000000000" pitchFamily="2" charset="2"/>
              <a:buChar char="v"/>
            </a:pPr>
            <a:r>
              <a:rPr lang="fa-IR" sz="2000" dirty="0">
                <a:solidFill>
                  <a:schemeClr val="tx1"/>
                </a:solidFill>
                <a:latin typeface="Times New Roman" panose="02020603050405020304" pitchFamily="18" charset="0"/>
                <a:cs typeface="B Nazanin" panose="00000400000000000000" pitchFamily="2" charset="-78"/>
              </a:rPr>
              <a:t>شاخص </a:t>
            </a:r>
            <a:r>
              <a:rPr lang="en-US" sz="2000" dirty="0" err="1" smtClean="0">
                <a:solidFill>
                  <a:schemeClr val="tx1"/>
                </a:solidFill>
                <a:latin typeface="Times New Roman" panose="02020603050405020304" pitchFamily="18" charset="0"/>
                <a:cs typeface="B Nazanin" panose="00000400000000000000" pitchFamily="2" charset="-78"/>
              </a:rPr>
              <a:t>Eigenfactor</a:t>
            </a:r>
            <a:endParaRPr lang="fa-IR" sz="2000" dirty="0" smtClean="0">
              <a:solidFill>
                <a:schemeClr val="tx1"/>
              </a:solidFill>
              <a:latin typeface="Times New Roman" panose="02020603050405020304" pitchFamily="18" charset="0"/>
              <a:cs typeface="B Nazanin" panose="00000400000000000000" pitchFamily="2" charset="-78"/>
            </a:endParaRPr>
          </a:p>
          <a:p>
            <a:pPr algn="just">
              <a:lnSpc>
                <a:spcPct val="150000"/>
              </a:lnSpc>
              <a:buFont typeface="Wingdings" panose="05000000000000000000" pitchFamily="2" charset="2"/>
              <a:buChar char="v"/>
            </a:pPr>
            <a:r>
              <a:rPr lang="fa-IR" sz="2000" dirty="0" smtClean="0">
                <a:solidFill>
                  <a:schemeClr val="tx1"/>
                </a:solidFill>
                <a:latin typeface="Times New Roman" panose="02020603050405020304" pitchFamily="18" charset="0"/>
                <a:cs typeface="B Nazanin" panose="00000400000000000000" pitchFamily="2" charset="-78"/>
              </a:rPr>
              <a:t>نیمه </a:t>
            </a:r>
            <a:r>
              <a:rPr lang="fa-IR" sz="2000" dirty="0">
                <a:solidFill>
                  <a:schemeClr val="tx1"/>
                </a:solidFill>
                <a:latin typeface="Times New Roman" panose="02020603050405020304" pitchFamily="18" charset="0"/>
                <a:cs typeface="B Nazanin" panose="00000400000000000000" pitchFamily="2" charset="-78"/>
              </a:rPr>
              <a:t>عمر مجلات: </a:t>
            </a:r>
            <a:r>
              <a:rPr lang="en-US" sz="2000" dirty="0">
                <a:solidFill>
                  <a:schemeClr val="tx1"/>
                </a:solidFill>
                <a:latin typeface="Times New Roman" panose="02020603050405020304" pitchFamily="18" charset="0"/>
                <a:cs typeface="B Nazanin" panose="00000400000000000000" pitchFamily="2" charset="-78"/>
              </a:rPr>
              <a:t>Journal Cited Half-Life</a:t>
            </a:r>
            <a:endParaRPr lang="fa-IR" sz="2000" dirty="0">
              <a:solidFill>
                <a:schemeClr val="tx1"/>
              </a:solidFill>
              <a:latin typeface="Times New Roman" panose="02020603050405020304" pitchFamily="18" charset="0"/>
              <a:cs typeface="B Nazanin" panose="00000400000000000000" pitchFamily="2" charset="-78"/>
            </a:endParaRPr>
          </a:p>
          <a:p>
            <a:pPr algn="just">
              <a:lnSpc>
                <a:spcPct val="150000"/>
              </a:lnSpc>
              <a:buFont typeface="Wingdings" panose="05000000000000000000" pitchFamily="2" charset="2"/>
              <a:buChar char="v"/>
            </a:pPr>
            <a:r>
              <a:rPr lang="fa-IR" sz="2000" dirty="0">
                <a:solidFill>
                  <a:schemeClr val="tx1"/>
                </a:solidFill>
                <a:latin typeface="Times New Roman" panose="02020603050405020304" pitchFamily="18" charset="0"/>
                <a:cs typeface="B Nazanin" panose="00000400000000000000" pitchFamily="2" charset="-78"/>
              </a:rPr>
              <a:t>شاخص </a:t>
            </a:r>
            <a:r>
              <a:rPr lang="fa-IR" sz="2000" dirty="0" smtClean="0">
                <a:solidFill>
                  <a:schemeClr val="tx1"/>
                </a:solidFill>
                <a:latin typeface="Times New Roman" panose="02020603050405020304" pitchFamily="18" charset="0"/>
                <a:cs typeface="B Nazanin" panose="00000400000000000000" pitchFamily="2" charset="-78"/>
              </a:rPr>
              <a:t>فوریت مجله</a:t>
            </a:r>
            <a:r>
              <a:rPr lang="fa-IR" sz="2000" dirty="0">
                <a:solidFill>
                  <a:schemeClr val="tx1"/>
                </a:solidFill>
                <a:latin typeface="Times New Roman" panose="02020603050405020304" pitchFamily="18" charset="0"/>
                <a:cs typeface="B Nazanin" panose="00000400000000000000" pitchFamily="2" charset="-78"/>
              </a:rPr>
              <a:t>: </a:t>
            </a:r>
            <a:r>
              <a:rPr lang="en-US" sz="2000" dirty="0">
                <a:solidFill>
                  <a:schemeClr val="tx1"/>
                </a:solidFill>
                <a:latin typeface="Times New Roman" panose="02020603050405020304" pitchFamily="18" charset="0"/>
                <a:cs typeface="B Nazanin" panose="00000400000000000000" pitchFamily="2" charset="-78"/>
              </a:rPr>
              <a:t>Journal Immediacy </a:t>
            </a:r>
            <a:r>
              <a:rPr lang="en-US" sz="2000" dirty="0" smtClean="0">
                <a:solidFill>
                  <a:schemeClr val="tx1"/>
                </a:solidFill>
                <a:latin typeface="Times New Roman" panose="02020603050405020304" pitchFamily="18" charset="0"/>
                <a:cs typeface="B Nazanin" panose="00000400000000000000" pitchFamily="2" charset="-78"/>
              </a:rPr>
              <a:t>Index</a:t>
            </a:r>
          </a:p>
        </p:txBody>
      </p:sp>
    </p:spTree>
    <p:extLst>
      <p:ext uri="{BB962C8B-B14F-4D97-AF65-F5344CB8AC3E}">
        <p14:creationId xmlns:p14="http://schemas.microsoft.com/office/powerpoint/2010/main" val="2012414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oAutofit/>
          </a:bodyPr>
          <a:lstStyle/>
          <a:p>
            <a:pPr algn="r"/>
            <a:r>
              <a:rPr lang="fa-IR" sz="4800" b="1" dirty="0" smtClean="0">
                <a:solidFill>
                  <a:srgbClr val="002060"/>
                </a:solidFill>
                <a:cs typeface="B Davat" panose="00000400000000000000" pitchFamily="2" charset="-78"/>
              </a:rPr>
              <a:t>اعتبارسنجی مجلات </a:t>
            </a:r>
            <a:endParaRPr lang="fa-IR" sz="4800" b="1" dirty="0">
              <a:solidFill>
                <a:srgbClr val="002060"/>
              </a:solidFill>
              <a:cs typeface="B Davat"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marL="0" indent="0">
              <a:lnSpc>
                <a:spcPct val="150000"/>
              </a:lnSpc>
              <a:buNone/>
            </a:pPr>
            <a:endParaRPr lang="fa-IR" sz="2000" dirty="0" smtClean="0">
              <a:solidFill>
                <a:schemeClr val="tx1"/>
              </a:solidFill>
              <a:cs typeface="B Nazanin" panose="00000400000000000000" pitchFamily="2" charset="-78"/>
            </a:endParaRPr>
          </a:p>
          <a:p>
            <a:pPr marL="0" indent="0">
              <a:lnSpc>
                <a:spcPct val="150000"/>
              </a:lnSpc>
              <a:buNone/>
            </a:pPr>
            <a:r>
              <a:rPr lang="fa-IR" sz="2000" dirty="0" smtClean="0">
                <a:solidFill>
                  <a:schemeClr val="tx1"/>
                </a:solidFill>
                <a:cs typeface="B Nazanin" panose="00000400000000000000" pitchFamily="2" charset="-78"/>
              </a:rPr>
              <a:t>برای اعتبارسنجی مجلات، می‌توان به </a:t>
            </a:r>
            <a:r>
              <a:rPr lang="fa-IR" sz="2000" b="1" dirty="0" smtClean="0">
                <a:solidFill>
                  <a:srgbClr val="FF0000"/>
                </a:solidFill>
                <a:cs typeface="B Nazanin" panose="00000400000000000000" pitchFamily="2" charset="-78"/>
              </a:rPr>
              <a:t>لیست مجلات معتبر </a:t>
            </a:r>
            <a:r>
              <a:rPr lang="fa-IR" sz="2000" dirty="0" smtClean="0">
                <a:solidFill>
                  <a:schemeClr val="tx1"/>
                </a:solidFill>
                <a:cs typeface="B Nazanin" panose="00000400000000000000" pitchFamily="2" charset="-78"/>
              </a:rPr>
              <a:t>ارائه شده از سوی پایگاه‌های معتبر مراجعه کرد، یا با </a:t>
            </a:r>
            <a:r>
              <a:rPr lang="fa-IR" sz="2000" b="1" dirty="0" smtClean="0">
                <a:solidFill>
                  <a:srgbClr val="FF0000"/>
                </a:solidFill>
                <a:cs typeface="B Nazanin" panose="00000400000000000000" pitchFamily="2" charset="-78"/>
              </a:rPr>
              <a:t>جستجوی عنوان یک مجله مشخص در پایگاه‌های استنادی</a:t>
            </a:r>
            <a:r>
              <a:rPr lang="fa-IR" sz="2000" dirty="0" smtClean="0">
                <a:solidFill>
                  <a:schemeClr val="tx1"/>
                </a:solidFill>
                <a:cs typeface="B Nazanin" panose="00000400000000000000" pitchFamily="2" charset="-78"/>
              </a:rPr>
              <a:t>، وضعیت آن را مشاهده کرد. مقایسه‌ی کمی مجله نیز از طریق </a:t>
            </a:r>
            <a:r>
              <a:rPr lang="fa-IR" sz="2000" b="1" dirty="0" smtClean="0">
                <a:solidFill>
                  <a:srgbClr val="FF0000"/>
                </a:solidFill>
                <a:cs typeface="B Nazanin" panose="00000400000000000000" pitchFamily="2" charset="-78"/>
              </a:rPr>
              <a:t>مطالعه‌ی شاخص‌های علم‌سنجی </a:t>
            </a:r>
            <a:r>
              <a:rPr lang="fa-IR" sz="2000" dirty="0" smtClean="0">
                <a:solidFill>
                  <a:schemeClr val="tx1"/>
                </a:solidFill>
                <a:cs typeface="B Nazanin" panose="00000400000000000000" pitchFamily="2" charset="-78"/>
              </a:rPr>
              <a:t>محاسبه شده برای آن مجله نیز از راهکارهای مهم بررسی وضعیت مجله می‌باشد. همچنین در خصوص مجلاتی که در پایگاه‌های استنادی نمایه‌ نمی‌شوند و شاخص‌های علم‌سنجی آنها محاسبه نشده است، می‌توان با </a:t>
            </a:r>
            <a:r>
              <a:rPr lang="fa-IR" sz="2000" b="1" dirty="0" smtClean="0">
                <a:solidFill>
                  <a:srgbClr val="FF0000"/>
                </a:solidFill>
                <a:cs typeface="B Nazanin" panose="00000400000000000000" pitchFamily="2" charset="-78"/>
              </a:rPr>
              <a:t>مراجعه به وب‌سایت مجله و بررسی اطلاعات آن با توجه به معیارهای سنجش مجلات </a:t>
            </a:r>
            <a:r>
              <a:rPr lang="fa-IR" sz="2000" dirty="0" smtClean="0">
                <a:solidFill>
                  <a:schemeClr val="tx1"/>
                </a:solidFill>
                <a:cs typeface="B Nazanin" panose="00000400000000000000" pitchFamily="2" charset="-78"/>
              </a:rPr>
              <a:t>از مهمترین روش‌های اعتبارسنجی مجلات است.  </a:t>
            </a:r>
          </a:p>
        </p:txBody>
      </p:sp>
    </p:spTree>
    <p:extLst>
      <p:ext uri="{BB962C8B-B14F-4D97-AF65-F5344CB8AC3E}">
        <p14:creationId xmlns:p14="http://schemas.microsoft.com/office/powerpoint/2010/main" val="2071106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a:t>
            </a:r>
            <a:r>
              <a:rPr lang="en-US" sz="4400" b="1" dirty="0" smtClean="0">
                <a:solidFill>
                  <a:srgbClr val="002060"/>
                </a:solidFill>
                <a:latin typeface="Times New Roman" panose="02020603050405020304" pitchFamily="18" charset="0"/>
                <a:cs typeface="B Nazanin" panose="00000400000000000000" pitchFamily="2" charset="-78"/>
              </a:rPr>
              <a:t>IF</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r>
              <a:rPr lang="en-US" sz="2000" dirty="0">
                <a:solidFill>
                  <a:schemeClr val="tx1"/>
                </a:solidFill>
                <a:latin typeface="Times New Roman" panose="02020603050405020304" pitchFamily="18" charset="0"/>
                <a:cs typeface="B Nazanin" panose="00000400000000000000" pitchFamily="2" charset="-78"/>
              </a:rPr>
              <a:t>	</a:t>
            </a:r>
            <a:r>
              <a:rPr lang="fa-IR" sz="2000" dirty="0">
                <a:solidFill>
                  <a:schemeClr val="tx1"/>
                </a:solidFill>
                <a:latin typeface="Times New Roman" panose="02020603050405020304" pitchFamily="18" charset="0"/>
                <a:cs typeface="B Nazanin" panose="00000400000000000000" pitchFamily="2" charset="-78"/>
              </a:rPr>
              <a:t>شاخص ضریب تأثیر مجله در سال 1983 به جامعه بین المللی معرفی شد. گارفیلد بهره‌گیری از عامل تاثیر برای مطالعه میزان تاثیرگذاری یک مجله در ارتباط با مجلات دیگر، در رشته کتابداری و اطلاع‌سنجی را پیشنهاد کرد. وی ضریب تاثیر مجلات را در رشته‌های علمی تهیه و در مجله گزارش‌های استنادی (</a:t>
            </a:r>
            <a:r>
              <a:rPr lang="en-US" sz="2000" dirty="0" smtClean="0">
                <a:solidFill>
                  <a:schemeClr val="tx1"/>
                </a:solidFill>
                <a:latin typeface="Times New Roman" panose="02020603050405020304" pitchFamily="18" charset="0"/>
                <a:cs typeface="B Nazanin" panose="00000400000000000000" pitchFamily="2" charset="-78"/>
              </a:rPr>
              <a:t>JCR</a:t>
            </a:r>
            <a:r>
              <a:rPr lang="fa-IR" sz="2000" dirty="0" smtClean="0">
                <a:solidFill>
                  <a:schemeClr val="tx1"/>
                </a:solidFill>
                <a:latin typeface="Times New Roman" panose="02020603050405020304" pitchFamily="18" charset="0"/>
                <a:cs typeface="B Nazanin" panose="00000400000000000000" pitchFamily="2" charset="-78"/>
              </a:rPr>
              <a:t>) منتشر </a:t>
            </a:r>
            <a:r>
              <a:rPr lang="fa-IR" sz="2000" dirty="0">
                <a:solidFill>
                  <a:schemeClr val="tx1"/>
                </a:solidFill>
                <a:latin typeface="Times New Roman" panose="02020603050405020304" pitchFamily="18" charset="0"/>
                <a:cs typeface="B Nazanin" panose="00000400000000000000" pitchFamily="2" charset="-78"/>
              </a:rPr>
              <a:t>کرد. </a:t>
            </a: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ضریب تأثیر(</a:t>
            </a:r>
            <a:r>
              <a:rPr lang="en-US" sz="2000" dirty="0" smtClean="0">
                <a:solidFill>
                  <a:schemeClr val="tx1"/>
                </a:solidFill>
                <a:latin typeface="Times New Roman" panose="02020603050405020304" pitchFamily="18" charset="0"/>
                <a:cs typeface="B Nazanin" panose="00000400000000000000" pitchFamily="2" charset="-78"/>
              </a:rPr>
              <a:t>IF:</a:t>
            </a:r>
            <a:r>
              <a:rPr lang="en-US" sz="2000" dirty="0">
                <a:solidFill>
                  <a:schemeClr val="tx1"/>
                </a:solidFill>
                <a:latin typeface="Times New Roman" panose="02020603050405020304" pitchFamily="18" charset="0"/>
                <a:cs typeface="B Nazanin" panose="00000400000000000000" pitchFamily="2" charset="-78"/>
              </a:rPr>
              <a:t> impact-factor</a:t>
            </a:r>
            <a:r>
              <a:rPr lang="fa-IR" sz="2000" dirty="0" smtClean="0">
                <a:solidFill>
                  <a:schemeClr val="tx1"/>
                </a:solidFill>
                <a:latin typeface="Times New Roman" panose="02020603050405020304" pitchFamily="18" charset="0"/>
                <a:cs typeface="B Nazanin" panose="00000400000000000000" pitchFamily="2" charset="-78"/>
              </a:rPr>
              <a:t>) کمیتی </a:t>
            </a:r>
            <a:r>
              <a:rPr lang="fa-IR" sz="2000" dirty="0">
                <a:solidFill>
                  <a:schemeClr val="tx1"/>
                </a:solidFill>
                <a:latin typeface="Times New Roman" panose="02020603050405020304" pitchFamily="18" charset="0"/>
                <a:cs typeface="B Nazanin" panose="00000400000000000000" pitchFamily="2" charset="-78"/>
              </a:rPr>
              <a:t>است که میزان متوسط استناد به مقالات یک مجله علمی را نشان می دهد. ضریب تأثیر می تواند معیاری باشد برای نشان دادن میزان نفوذ علمی یک مجله در یک حوزه علمی </a:t>
            </a:r>
            <a:r>
              <a:rPr lang="fa-IR" sz="2000">
                <a:solidFill>
                  <a:schemeClr val="tx1"/>
                </a:solidFill>
                <a:latin typeface="Times New Roman" panose="02020603050405020304" pitchFamily="18" charset="0"/>
                <a:cs typeface="B Nazanin" panose="00000400000000000000" pitchFamily="2" charset="-78"/>
              </a:rPr>
              <a:t>و </a:t>
            </a:r>
            <a:r>
              <a:rPr lang="fa-IR" sz="2000" smtClean="0">
                <a:solidFill>
                  <a:schemeClr val="tx1"/>
                </a:solidFill>
                <a:latin typeface="Times New Roman" panose="02020603050405020304" pitchFamily="18" charset="0"/>
                <a:cs typeface="B Nazanin" panose="00000400000000000000" pitchFamily="2" charset="-78"/>
              </a:rPr>
              <a:t>تحقیقی </a:t>
            </a:r>
            <a:r>
              <a:rPr lang="fa-IR" sz="2000" dirty="0">
                <a:solidFill>
                  <a:schemeClr val="tx1"/>
                </a:solidFill>
                <a:latin typeface="Times New Roman" panose="02020603050405020304" pitchFamily="18" charset="0"/>
                <a:cs typeface="B Nazanin" panose="00000400000000000000" pitchFamily="2" charset="-78"/>
              </a:rPr>
              <a:t>خاص. در یک رشته علمی، مجلات دارای ضریب تأثیر بالاتر دارای اهمیت بیشتری نسبت به مجلات دیگر می باشند. این شاخص به طور خلاصه نشان می‌دهد که مقالات منتشر شده در یک ژورنال تا چه حد توسط سایر پژوهشگران مورد استفاده قرار </a:t>
            </a:r>
            <a:r>
              <a:rPr lang="fa-IR" sz="2000" dirty="0" smtClean="0">
                <a:solidFill>
                  <a:schemeClr val="tx1"/>
                </a:solidFill>
                <a:latin typeface="Times New Roman" panose="02020603050405020304" pitchFamily="18" charset="0"/>
                <a:cs typeface="B Nazanin" panose="00000400000000000000" pitchFamily="2" charset="-78"/>
              </a:rPr>
              <a:t>می‌گیرند. </a:t>
            </a:r>
          </a:p>
        </p:txBody>
      </p:sp>
    </p:spTree>
    <p:extLst>
      <p:ext uri="{BB962C8B-B14F-4D97-AF65-F5344CB8AC3E}">
        <p14:creationId xmlns:p14="http://schemas.microsoft.com/office/powerpoint/2010/main" val="234352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a:t>
            </a:r>
            <a:r>
              <a:rPr lang="en-US" sz="4400" b="1" dirty="0" smtClean="0">
                <a:solidFill>
                  <a:srgbClr val="002060"/>
                </a:solidFill>
                <a:latin typeface="Times New Roman" panose="02020603050405020304" pitchFamily="18" charset="0"/>
                <a:cs typeface="B Nazanin" panose="00000400000000000000" pitchFamily="2" charset="-78"/>
              </a:rPr>
              <a:t>IF</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از </a:t>
            </a:r>
            <a:r>
              <a:rPr lang="fa-IR" sz="2000" dirty="0">
                <a:solidFill>
                  <a:schemeClr val="tx1"/>
                </a:solidFill>
                <a:latin typeface="Times New Roman" panose="02020603050405020304" pitchFamily="18" charset="0"/>
                <a:cs typeface="B Nazanin" panose="00000400000000000000" pitchFamily="2" charset="-78"/>
              </a:rPr>
              <a:t>جمله مواردی که می تواند تأثیر مستقیم بر ضریب تأثیر داشته باشد، خوداستنادی است. مجلات دارای ضریب تأثیر بالاتر مقالاتی را منتشر می کنند که در مقایسه با مقالات مجلات دارای ضریب تأثیر پائین تر، بیشتر مورد استناد قرار می گیرند.</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عوامل </a:t>
            </a:r>
            <a:r>
              <a:rPr lang="fa-IR" sz="2000" dirty="0">
                <a:solidFill>
                  <a:schemeClr val="tx1"/>
                </a:solidFill>
                <a:latin typeface="Times New Roman" panose="02020603050405020304" pitchFamily="18" charset="0"/>
                <a:cs typeface="B Nazanin" panose="00000400000000000000" pitchFamily="2" charset="-78"/>
              </a:rPr>
              <a:t>تأثیرگذار بر ضریب تأثیر: چگالی یا میزان متوسط استناد به مقالات مجله، عمر یا قدمت استنادها.</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عوامل </a:t>
            </a:r>
            <a:r>
              <a:rPr lang="fa-IR" sz="2000" dirty="0">
                <a:solidFill>
                  <a:schemeClr val="tx1"/>
                </a:solidFill>
                <a:latin typeface="Times New Roman" panose="02020603050405020304" pitchFamily="18" charset="0"/>
                <a:cs typeface="B Nazanin" panose="00000400000000000000" pitchFamily="2" charset="-78"/>
              </a:rPr>
              <a:t>بی تأثیر بر ضریب تأثیر: تعداد نویسندگان مقالات، تعداد مقالات هر شماره مجله، فاصله </a:t>
            </a:r>
            <a:r>
              <a:rPr lang="fa-IR" sz="2000" dirty="0" smtClean="0">
                <a:solidFill>
                  <a:schemeClr val="tx1"/>
                </a:solidFill>
                <a:latin typeface="Times New Roman" panose="02020603050405020304" pitchFamily="18" charset="0"/>
                <a:cs typeface="B Nazanin" panose="00000400000000000000" pitchFamily="2" charset="-78"/>
              </a:rPr>
              <a:t>انتشار.</a:t>
            </a:r>
            <a:endParaRPr lang="en-US"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7059841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a:t>
            </a:r>
            <a:r>
              <a:rPr lang="en-US" sz="4400" b="1" dirty="0" smtClean="0">
                <a:solidFill>
                  <a:srgbClr val="002060"/>
                </a:solidFill>
                <a:latin typeface="Times New Roman" panose="02020603050405020304" pitchFamily="18" charset="0"/>
                <a:cs typeface="B Nazanin" panose="00000400000000000000" pitchFamily="2" charset="-78"/>
              </a:rPr>
              <a:t>IF</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ضریب </a:t>
            </a:r>
            <a:r>
              <a:rPr lang="fa-IR" sz="2000" dirty="0" smtClean="0">
                <a:solidFill>
                  <a:schemeClr val="tx1"/>
                </a:solidFill>
                <a:latin typeface="Times New Roman" panose="02020603050405020304" pitchFamily="18" charset="0"/>
                <a:cs typeface="B Nazanin" panose="00000400000000000000" pitchFamily="2" charset="-78"/>
              </a:rPr>
              <a:t>تأثیر، نسبت </a:t>
            </a:r>
            <a:r>
              <a:rPr lang="fa-IR" sz="2000" dirty="0">
                <a:solidFill>
                  <a:schemeClr val="tx1"/>
                </a:solidFill>
                <a:latin typeface="Times New Roman" panose="02020603050405020304" pitchFamily="18" charset="0"/>
                <a:cs typeface="B Nazanin" panose="00000400000000000000" pitchFamily="2" charset="-78"/>
              </a:rPr>
              <a:t>بین تعداد استنادهای دریافتی به مقالات انتشار </a:t>
            </a:r>
            <a:r>
              <a:rPr lang="fa-IR" sz="2000" dirty="0" smtClean="0">
                <a:solidFill>
                  <a:schemeClr val="tx1"/>
                </a:solidFill>
                <a:latin typeface="Times New Roman" panose="02020603050405020304" pitchFamily="18" charset="0"/>
                <a:cs typeface="B Nazanin" panose="00000400000000000000" pitchFamily="2" charset="-78"/>
              </a:rPr>
              <a:t>یافته </a:t>
            </a:r>
            <a:r>
              <a:rPr lang="fa-IR" sz="2000" dirty="0">
                <a:solidFill>
                  <a:schemeClr val="tx1"/>
                </a:solidFill>
                <a:latin typeface="Times New Roman" panose="02020603050405020304" pitchFamily="18" charset="0"/>
                <a:cs typeface="B Nazanin" panose="00000400000000000000" pitchFamily="2" charset="-78"/>
              </a:rPr>
              <a:t>در طول یک دوره زمانی خاص است. گارفیلد این </a:t>
            </a:r>
            <a:r>
              <a:rPr lang="fa-IR" sz="2000" dirty="0" smtClean="0">
                <a:solidFill>
                  <a:schemeClr val="tx1"/>
                </a:solidFill>
                <a:latin typeface="Times New Roman" panose="02020603050405020304" pitchFamily="18" charset="0"/>
                <a:cs typeface="B Nazanin" panose="00000400000000000000" pitchFamily="2" charset="-78"/>
              </a:rPr>
              <a:t>دوره </a:t>
            </a:r>
            <a:r>
              <a:rPr lang="fa-IR" sz="2000" dirty="0">
                <a:solidFill>
                  <a:schemeClr val="tx1"/>
                </a:solidFill>
                <a:latin typeface="Times New Roman" panose="02020603050405020304" pitchFamily="18" charset="0"/>
                <a:cs typeface="B Nazanin" panose="00000400000000000000" pitchFamily="2" charset="-78"/>
              </a:rPr>
              <a:t>زمانی را دو سال در نظر گرفته است. چرا که تجربه نشان داده است که حدود 20 % از کل مراجع (رفرنس ها) به انتشارات دو سال قبل صورت می گیرد.</a:t>
            </a:r>
          </a:p>
          <a:p>
            <a:pPr marL="0" indent="0" algn="just">
              <a:lnSpc>
                <a:spcPct val="150000"/>
              </a:lnSpc>
              <a:buNone/>
            </a:pPr>
            <a:endParaRPr lang="fa-IR" sz="2000" dirty="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endParaRPr lang="fa-IR" sz="2000" dirty="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به </a:t>
            </a:r>
            <a:r>
              <a:rPr lang="fa-IR" sz="2000" dirty="0">
                <a:solidFill>
                  <a:schemeClr val="tx1"/>
                </a:solidFill>
                <a:latin typeface="Times New Roman" panose="02020603050405020304" pitchFamily="18" charset="0"/>
                <a:cs typeface="B Nazanin" panose="00000400000000000000" pitchFamily="2" charset="-78"/>
              </a:rPr>
              <a:t>عنوان مثال، اگر یک ژورنال در دو سال گذشته 100 مقاله منتشر کرده باشد و به این مقالات 200 بار استناد شده باشد، </a:t>
            </a:r>
            <a:r>
              <a:rPr lang="en-US" sz="2000" dirty="0" smtClean="0">
                <a:solidFill>
                  <a:schemeClr val="tx1"/>
                </a:solidFill>
                <a:latin typeface="Times New Roman" panose="02020603050405020304" pitchFamily="18" charset="0"/>
                <a:cs typeface="B Nazanin" panose="00000400000000000000" pitchFamily="2" charset="-78"/>
              </a:rPr>
              <a:t>impact-factor</a:t>
            </a:r>
            <a:r>
              <a:rPr lang="fa-IR" sz="2000" dirty="0" smtClean="0">
                <a:solidFill>
                  <a:schemeClr val="tx1"/>
                </a:solidFill>
                <a:latin typeface="Times New Roman" panose="02020603050405020304" pitchFamily="18" charset="0"/>
                <a:cs typeface="B Nazanin" panose="00000400000000000000" pitchFamily="2" charset="-78"/>
              </a:rPr>
              <a:t> آن </a:t>
            </a:r>
            <a:r>
              <a:rPr lang="fa-IR" sz="2000" dirty="0">
                <a:solidFill>
                  <a:schemeClr val="tx1"/>
                </a:solidFill>
                <a:latin typeface="Times New Roman" panose="02020603050405020304" pitchFamily="18" charset="0"/>
                <a:cs typeface="B Nazanin" panose="00000400000000000000" pitchFamily="2" charset="-78"/>
              </a:rPr>
              <a:t>ژورنال 2 خواهد بود.</a:t>
            </a:r>
          </a:p>
        </p:txBody>
      </p:sp>
      <p:pic>
        <p:nvPicPr>
          <p:cNvPr id="4" name="Picture 3"/>
          <p:cNvPicPr>
            <a:picLocks noChangeAspect="1"/>
          </p:cNvPicPr>
          <p:nvPr/>
        </p:nvPicPr>
        <p:blipFill>
          <a:blip r:embed="rId2"/>
          <a:stretch>
            <a:fillRect/>
          </a:stretch>
        </p:blipFill>
        <p:spPr>
          <a:xfrm>
            <a:off x="1927404" y="3230728"/>
            <a:ext cx="6096528" cy="1536325"/>
          </a:xfrm>
          <a:prstGeom prst="rect">
            <a:avLst/>
          </a:prstGeom>
        </p:spPr>
      </p:pic>
    </p:spTree>
    <p:extLst>
      <p:ext uri="{BB962C8B-B14F-4D97-AF65-F5344CB8AC3E}">
        <p14:creationId xmlns:p14="http://schemas.microsoft.com/office/powerpoint/2010/main" val="18586344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نقاط </a:t>
            </a:r>
            <a:r>
              <a:rPr lang="fa-IR" sz="4400" b="1" dirty="0">
                <a:solidFill>
                  <a:srgbClr val="002060"/>
                </a:solidFill>
                <a:latin typeface="Times New Roman" panose="02020603050405020304" pitchFamily="18" charset="0"/>
                <a:cs typeface="B Davat" panose="00000400000000000000" pitchFamily="2" charset="-78"/>
              </a:rPr>
              <a:t>قوت ضریب تأثیر</a:t>
            </a: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از </a:t>
            </a:r>
            <a:r>
              <a:rPr lang="fa-IR" sz="2000" dirty="0">
                <a:solidFill>
                  <a:schemeClr val="tx1"/>
                </a:solidFill>
                <a:latin typeface="Times New Roman" panose="02020603050405020304" pitchFamily="18" charset="0"/>
                <a:cs typeface="B Nazanin" panose="00000400000000000000" pitchFamily="2" charset="-78"/>
              </a:rPr>
              <a:t>جمله مواردی که می تواند تأثیر مستقیم بر ضریب تأثیر داشته باشد، خوداستنادی است. مجلات دارای ضریب تأثیر بالاتر مقالاتی را منتشر می کنند که در مقایسه با مقالات مجلات دارای ضریب تأثیر پائین تر، بیشتر مورد استناد قرار می گیرند.</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عوامل </a:t>
            </a:r>
            <a:r>
              <a:rPr lang="fa-IR" sz="2000" dirty="0">
                <a:solidFill>
                  <a:schemeClr val="tx1"/>
                </a:solidFill>
                <a:latin typeface="Times New Roman" panose="02020603050405020304" pitchFamily="18" charset="0"/>
                <a:cs typeface="B Nazanin" panose="00000400000000000000" pitchFamily="2" charset="-78"/>
              </a:rPr>
              <a:t>تأثیرگذار بر ضریب تأثیر: چگالی یا میزان متوسط استناد به مقالات مجله، عمر یا قدمت استنادها.</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عوامل </a:t>
            </a:r>
            <a:r>
              <a:rPr lang="fa-IR" sz="2000" dirty="0">
                <a:solidFill>
                  <a:schemeClr val="tx1"/>
                </a:solidFill>
                <a:latin typeface="Times New Roman" panose="02020603050405020304" pitchFamily="18" charset="0"/>
                <a:cs typeface="B Nazanin" panose="00000400000000000000" pitchFamily="2" charset="-78"/>
              </a:rPr>
              <a:t>بی تأثیر بر ضریب تأثیر: تعداد نویسندگان مقالات، تعداد مقالات هر شماره مجله، فاصله </a:t>
            </a:r>
            <a:r>
              <a:rPr lang="fa-IR" sz="2000" dirty="0" smtClean="0">
                <a:solidFill>
                  <a:schemeClr val="tx1"/>
                </a:solidFill>
                <a:latin typeface="Times New Roman" panose="02020603050405020304" pitchFamily="18" charset="0"/>
                <a:cs typeface="B Nazanin" panose="00000400000000000000" pitchFamily="2" charset="-78"/>
              </a:rPr>
              <a:t>انتشار.</a:t>
            </a:r>
            <a:endParaRPr lang="en-US"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811825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a:solidFill>
                  <a:srgbClr val="002060"/>
                </a:solidFill>
                <a:latin typeface="Times New Roman" panose="02020603050405020304" pitchFamily="18" charset="0"/>
                <a:cs typeface="B Davat" panose="00000400000000000000" pitchFamily="2" charset="-78"/>
              </a:rPr>
              <a:t>نقاط ضعف ضریب تأثیر</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algn="just">
              <a:lnSpc>
                <a:spcPct val="150000"/>
              </a:lnSpc>
              <a:buFont typeface="Wingdings" panose="05000000000000000000" pitchFamily="2" charset="2"/>
              <a:buChar char="ü"/>
            </a:pPr>
            <a:r>
              <a:rPr lang="fa-IR" sz="2000" dirty="0">
                <a:solidFill>
                  <a:schemeClr val="tx1"/>
                </a:solidFill>
                <a:latin typeface="Times New Roman" panose="02020603050405020304" pitchFamily="18" charset="0"/>
                <a:cs typeface="B Nazanin" panose="00000400000000000000" pitchFamily="2" charset="-78"/>
              </a:rPr>
              <a:t>مجلات دارای مقالات مروری فراوان، ضریب تأثیر بیشتری دارند.</a:t>
            </a:r>
          </a:p>
          <a:p>
            <a:pPr algn="just">
              <a:lnSpc>
                <a:spcPct val="150000"/>
              </a:lnSpc>
              <a:buFont typeface="Wingdings" panose="05000000000000000000" pitchFamily="2" charset="2"/>
              <a:buChar char="ü"/>
            </a:pPr>
            <a:r>
              <a:rPr lang="fa-IR" sz="2000" dirty="0">
                <a:solidFill>
                  <a:schemeClr val="tx1"/>
                </a:solidFill>
                <a:latin typeface="Times New Roman" panose="02020603050405020304" pitchFamily="18" charset="0"/>
                <a:cs typeface="B Nazanin" panose="00000400000000000000" pitchFamily="2" charset="-78"/>
              </a:rPr>
              <a:t>مجلات رایگان و یا دارای دسترسی آزاد ضریب تأثیر بالاتری دارند.</a:t>
            </a:r>
          </a:p>
          <a:p>
            <a:pPr algn="just">
              <a:lnSpc>
                <a:spcPct val="150000"/>
              </a:lnSpc>
              <a:buFont typeface="Wingdings" panose="05000000000000000000" pitchFamily="2" charset="2"/>
              <a:buChar char="ü"/>
            </a:pPr>
            <a:r>
              <a:rPr lang="fa-IR" sz="2000" dirty="0">
                <a:solidFill>
                  <a:schemeClr val="tx1"/>
                </a:solidFill>
                <a:latin typeface="Times New Roman" panose="02020603050405020304" pitchFamily="18" charset="0"/>
                <a:cs typeface="B Nazanin" panose="00000400000000000000" pitchFamily="2" charset="-78"/>
              </a:rPr>
              <a:t>ضریب تأثیر وضعیت مجلات را تعیین می کند و نه مقالات را.</a:t>
            </a:r>
          </a:p>
          <a:p>
            <a:pPr algn="just">
              <a:lnSpc>
                <a:spcPct val="150000"/>
              </a:lnSpc>
              <a:buFont typeface="Wingdings" panose="05000000000000000000" pitchFamily="2" charset="2"/>
              <a:buChar char="ü"/>
            </a:pPr>
            <a:r>
              <a:rPr lang="fa-IR" sz="2000" dirty="0">
                <a:solidFill>
                  <a:schemeClr val="tx1"/>
                </a:solidFill>
                <a:latin typeface="Times New Roman" panose="02020603050405020304" pitchFamily="18" charset="0"/>
                <a:cs typeface="B Nazanin" panose="00000400000000000000" pitchFamily="2" charset="-78"/>
              </a:rPr>
              <a:t>اهمیت دادن زیاد به ضریب تأثیر می تواند باعث سوگیری مجلات و نویسندگان شود.</a:t>
            </a:r>
          </a:p>
          <a:p>
            <a:pPr algn="just">
              <a:lnSpc>
                <a:spcPct val="150000"/>
              </a:lnSpc>
              <a:buFont typeface="Wingdings" panose="05000000000000000000" pitchFamily="2" charset="2"/>
              <a:buChar char="ü"/>
            </a:pPr>
            <a:r>
              <a:rPr lang="fa-IR" sz="2000" dirty="0">
                <a:solidFill>
                  <a:schemeClr val="tx1"/>
                </a:solidFill>
                <a:latin typeface="Times New Roman" panose="02020603050405020304" pitchFamily="18" charset="0"/>
                <a:cs typeface="B Nazanin" panose="00000400000000000000" pitchFamily="2" charset="-78"/>
              </a:rPr>
              <a:t>ضریب تأثیر ممکن است برای رشته های گوناگون به یک اندازه کاربردی نباشد.</a:t>
            </a:r>
          </a:p>
          <a:p>
            <a:pPr algn="just">
              <a:lnSpc>
                <a:spcPct val="150000"/>
              </a:lnSpc>
              <a:buFont typeface="Wingdings" panose="05000000000000000000" pitchFamily="2" charset="2"/>
              <a:buChar char="ü"/>
            </a:pPr>
            <a:r>
              <a:rPr lang="fa-IR" sz="2000" dirty="0">
                <a:solidFill>
                  <a:schemeClr val="tx1"/>
                </a:solidFill>
                <a:latin typeface="Times New Roman" panose="02020603050405020304" pitchFamily="18" charset="0"/>
                <a:cs typeface="B Nazanin" panose="00000400000000000000" pitchFamily="2" charset="-78"/>
              </a:rPr>
              <a:t>دوره دو ساله فاقد منطق کافی است و باعث نادیده گرفتن برخی مقالات مهم می شود.</a:t>
            </a:r>
          </a:p>
          <a:p>
            <a:pPr algn="just">
              <a:lnSpc>
                <a:spcPct val="150000"/>
              </a:lnSpc>
              <a:buFont typeface="Wingdings" panose="05000000000000000000" pitchFamily="2" charset="2"/>
              <a:buChar char="ü"/>
            </a:pPr>
            <a:r>
              <a:rPr lang="fa-IR" sz="2000" dirty="0">
                <a:solidFill>
                  <a:schemeClr val="tx1"/>
                </a:solidFill>
                <a:latin typeface="Times New Roman" panose="02020603050405020304" pitchFamily="18" charset="0"/>
                <a:cs typeface="B Nazanin" panose="00000400000000000000" pitchFamily="2" charset="-78"/>
              </a:rPr>
              <a:t>مقالات استثنائی می توانند نتایج غیر واقعی ارائه دهند.</a:t>
            </a:r>
          </a:p>
          <a:p>
            <a:pPr algn="just">
              <a:lnSpc>
                <a:spcPct val="150000"/>
              </a:lnSpc>
              <a:buFont typeface="Wingdings" panose="05000000000000000000" pitchFamily="2" charset="2"/>
              <a:buChar char="ü"/>
            </a:pPr>
            <a:r>
              <a:rPr lang="fa-IR" sz="2000" dirty="0">
                <a:solidFill>
                  <a:schemeClr val="tx1"/>
                </a:solidFill>
                <a:latin typeface="Times New Roman" panose="02020603050405020304" pitchFamily="18" charset="0"/>
                <a:cs typeface="B Nazanin" panose="00000400000000000000" pitchFamily="2" charset="-78"/>
              </a:rPr>
              <a:t>مجلات نمایه نشده فاقد ضریب تأثیر خواهند بود.</a:t>
            </a: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7470246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 </a:t>
            </a:r>
            <a:r>
              <a:rPr lang="en-US" sz="4400" b="1" dirty="0" smtClean="0">
                <a:solidFill>
                  <a:srgbClr val="002060"/>
                </a:solidFill>
                <a:latin typeface="Times New Roman" panose="02020603050405020304" pitchFamily="18" charset="0"/>
                <a:cs typeface="B Nazanin" panose="00000400000000000000" pitchFamily="2" charset="-78"/>
              </a:rPr>
              <a:t>Cite Score</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در ۸ دسامبر سال </a:t>
            </a:r>
            <a:r>
              <a:rPr lang="fa-IR" sz="2000" dirty="0" smtClean="0">
                <a:solidFill>
                  <a:schemeClr val="tx1"/>
                </a:solidFill>
                <a:latin typeface="Times New Roman" panose="02020603050405020304" pitchFamily="18" charset="0"/>
                <a:cs typeface="B Nazanin" panose="00000400000000000000" pitchFamily="2" charset="-78"/>
              </a:rPr>
              <a:t>2016، </a:t>
            </a:r>
            <a:r>
              <a:rPr lang="fa-IR" sz="2000" dirty="0">
                <a:solidFill>
                  <a:schemeClr val="tx1"/>
                </a:solidFill>
                <a:latin typeface="Times New Roman" panose="02020603050405020304" pitchFamily="18" charset="0"/>
                <a:cs typeface="B Nazanin" panose="00000400000000000000" pitchFamily="2" charset="-78"/>
              </a:rPr>
              <a:t>مؤسسه الزویر در مجموعه ژورنال </a:t>
            </a:r>
            <a:r>
              <a:rPr lang="fa-IR" sz="2000" dirty="0" smtClean="0">
                <a:solidFill>
                  <a:schemeClr val="tx1"/>
                </a:solidFill>
                <a:latin typeface="Times New Roman" panose="02020603050405020304" pitchFamily="18" charset="0"/>
                <a:cs typeface="B Nazanin" panose="00000400000000000000" pitchFamily="2" charset="-78"/>
              </a:rPr>
              <a:t>متریکس (</a:t>
            </a:r>
            <a:r>
              <a:rPr lang="en-US" sz="2000" dirty="0">
                <a:solidFill>
                  <a:schemeClr val="tx1"/>
                </a:solidFill>
                <a:latin typeface="Times New Roman" panose="02020603050405020304" pitchFamily="18" charset="0"/>
                <a:cs typeface="B Nazanin" panose="00000400000000000000" pitchFamily="2" charset="-78"/>
              </a:rPr>
              <a:t>Journal </a:t>
            </a:r>
            <a:r>
              <a:rPr lang="en-US" sz="2000" dirty="0" smtClean="0">
                <a:solidFill>
                  <a:schemeClr val="tx1"/>
                </a:solidFill>
                <a:latin typeface="Times New Roman" panose="02020603050405020304" pitchFamily="18" charset="0"/>
                <a:cs typeface="B Nazanin" panose="00000400000000000000" pitchFamily="2" charset="-78"/>
              </a:rPr>
              <a:t>Metrics</a:t>
            </a:r>
            <a:r>
              <a:rPr lang="fa-IR" sz="2000" dirty="0" smtClean="0">
                <a:solidFill>
                  <a:schemeClr val="tx1"/>
                </a:solidFill>
                <a:latin typeface="Times New Roman" panose="02020603050405020304" pitchFamily="18" charset="0"/>
                <a:cs typeface="B Nazanin" panose="00000400000000000000" pitchFamily="2" charset="-78"/>
              </a:rPr>
              <a:t>) خود </a:t>
            </a:r>
            <a:r>
              <a:rPr lang="fa-IR" sz="2000" dirty="0">
                <a:solidFill>
                  <a:schemeClr val="tx1"/>
                </a:solidFill>
                <a:latin typeface="Times New Roman" panose="02020603050405020304" pitchFamily="18" charset="0"/>
                <a:cs typeface="B Nazanin" panose="00000400000000000000" pitchFamily="2" charset="-78"/>
              </a:rPr>
              <a:t>از محصول جدیدی رونمایی کرد. این محصول سایت اسکور </a:t>
            </a:r>
            <a:r>
              <a:rPr lang="fa-IR" sz="2000" dirty="0" smtClean="0">
                <a:solidFill>
                  <a:schemeClr val="tx1"/>
                </a:solidFill>
                <a:latin typeface="Times New Roman" panose="02020603050405020304" pitchFamily="18" charset="0"/>
                <a:cs typeface="B Nazanin" panose="00000400000000000000" pitchFamily="2" charset="-78"/>
              </a:rPr>
              <a:t>(</a:t>
            </a:r>
            <a:r>
              <a:rPr lang="en-US" sz="2000" dirty="0" err="1" smtClean="0">
                <a:solidFill>
                  <a:schemeClr val="tx1"/>
                </a:solidFill>
                <a:latin typeface="Times New Roman" panose="02020603050405020304" pitchFamily="18" charset="0"/>
                <a:cs typeface="B Nazanin" panose="00000400000000000000" pitchFamily="2" charset="-78"/>
              </a:rPr>
              <a:t>CiteScore</a:t>
            </a:r>
            <a:r>
              <a:rPr lang="fa-IR" sz="2000" dirty="0" smtClean="0">
                <a:solidFill>
                  <a:schemeClr val="tx1"/>
                </a:solidFill>
                <a:latin typeface="Times New Roman" panose="02020603050405020304" pitchFamily="18" charset="0"/>
                <a:cs typeface="B Nazanin" panose="00000400000000000000" pitchFamily="2" charset="-78"/>
              </a:rPr>
              <a:t>) نام </a:t>
            </a:r>
            <a:r>
              <a:rPr lang="fa-IR" sz="2000" dirty="0">
                <a:solidFill>
                  <a:schemeClr val="tx1"/>
                </a:solidFill>
                <a:latin typeface="Times New Roman" panose="02020603050405020304" pitchFamily="18" charset="0"/>
                <a:cs typeface="B Nazanin" panose="00000400000000000000" pitchFamily="2" charset="-78"/>
              </a:rPr>
              <a:t>دارد که به نوعی رقیب </a:t>
            </a:r>
            <a:r>
              <a:rPr lang="en-US" sz="2000" dirty="0" smtClean="0">
                <a:solidFill>
                  <a:schemeClr val="tx1"/>
                </a:solidFill>
                <a:latin typeface="Times New Roman" panose="02020603050405020304" pitchFamily="18" charset="0"/>
                <a:cs typeface="B Nazanin" panose="00000400000000000000" pitchFamily="2" charset="-78"/>
              </a:rPr>
              <a:t>Impact Factor</a:t>
            </a:r>
            <a:r>
              <a:rPr lang="fa-IR" sz="2000" dirty="0" smtClean="0">
                <a:solidFill>
                  <a:schemeClr val="tx1"/>
                </a:solidFill>
                <a:latin typeface="Times New Roman" panose="02020603050405020304" pitchFamily="18" charset="0"/>
                <a:cs typeface="B Nazanin" panose="00000400000000000000" pitchFamily="2" charset="-78"/>
              </a:rPr>
              <a:t> یا </a:t>
            </a:r>
            <a:r>
              <a:rPr lang="fa-IR" sz="2000" dirty="0">
                <a:solidFill>
                  <a:schemeClr val="tx1"/>
                </a:solidFill>
                <a:latin typeface="Times New Roman" panose="02020603050405020304" pitchFamily="18" charset="0"/>
                <a:cs typeface="B Nazanin" panose="00000400000000000000" pitchFamily="2" charset="-78"/>
              </a:rPr>
              <a:t>همان ضریب تأثیر معروف مؤسسه </a:t>
            </a:r>
            <a:r>
              <a:rPr lang="en-US" sz="2000" dirty="0" err="1" smtClean="0">
                <a:solidFill>
                  <a:schemeClr val="tx1"/>
                </a:solidFill>
                <a:latin typeface="Times New Roman" panose="02020603050405020304" pitchFamily="18" charset="0"/>
                <a:cs typeface="B Nazanin" panose="00000400000000000000" pitchFamily="2" charset="-78"/>
              </a:rPr>
              <a:t>Clarivate</a:t>
            </a:r>
            <a:r>
              <a:rPr lang="en-US" sz="2000" dirty="0" smtClean="0">
                <a:solidFill>
                  <a:schemeClr val="tx1"/>
                </a:solidFill>
                <a:latin typeface="Times New Roman" panose="02020603050405020304" pitchFamily="18" charset="0"/>
                <a:cs typeface="B Nazanin" panose="00000400000000000000" pitchFamily="2" charset="-78"/>
              </a:rPr>
              <a:t> Analytics</a:t>
            </a:r>
            <a:r>
              <a:rPr lang="fa-IR" sz="2000" dirty="0" smtClean="0">
                <a:solidFill>
                  <a:schemeClr val="tx1"/>
                </a:solidFill>
                <a:latin typeface="Times New Roman" panose="02020603050405020304" pitchFamily="18" charset="0"/>
                <a:cs typeface="B Nazanin" panose="00000400000000000000" pitchFamily="2" charset="-78"/>
              </a:rPr>
              <a:t> محسوب می‌گردد</a:t>
            </a:r>
            <a:r>
              <a:rPr lang="fa-IR" sz="2000" dirty="0">
                <a:solidFill>
                  <a:schemeClr val="tx1"/>
                </a:solidFill>
                <a:latin typeface="Times New Roman" panose="02020603050405020304" pitchFamily="18" charset="0"/>
                <a:cs typeface="B Nazanin" panose="00000400000000000000" pitchFamily="2" charset="-78"/>
              </a:rPr>
              <a:t>.</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سایت </a:t>
            </a:r>
            <a:r>
              <a:rPr lang="fa-IR" sz="2000" dirty="0">
                <a:solidFill>
                  <a:schemeClr val="tx1"/>
                </a:solidFill>
                <a:latin typeface="Times New Roman" panose="02020603050405020304" pitchFamily="18" charset="0"/>
                <a:cs typeface="B Nazanin" panose="00000400000000000000" pitchFamily="2" charset="-78"/>
              </a:rPr>
              <a:t>اسکور یک شاخص ساده برای </a:t>
            </a:r>
            <a:r>
              <a:rPr lang="fa-IR" sz="2000" dirty="0" smtClean="0">
                <a:solidFill>
                  <a:schemeClr val="tx1"/>
                </a:solidFill>
                <a:latin typeface="Times New Roman" panose="02020603050405020304" pitchFamily="18" charset="0"/>
                <a:cs typeface="B Nazanin" panose="00000400000000000000" pitchFamily="2" charset="-78"/>
              </a:rPr>
              <a:t>اندازه‌گیری </a:t>
            </a:r>
            <a:r>
              <a:rPr lang="fa-IR" sz="2000" dirty="0">
                <a:solidFill>
                  <a:schemeClr val="tx1"/>
                </a:solidFill>
                <a:latin typeface="Times New Roman" panose="02020603050405020304" pitchFamily="18" charset="0"/>
                <a:cs typeface="B Nazanin" panose="00000400000000000000" pitchFamily="2" charset="-78"/>
              </a:rPr>
              <a:t>تأثیر استنادی مجلات است. بر خلاف ضریب تأثیر که انواع خاصی از مقالات (مروری و پژوهشی و فنی) را در محاسبه تعداد مقالات در مخرج کسر در نظر می گیرد، این شاخص همه انواع مقالات را در محاسبه خود در نظر می گیرد</a:t>
            </a:r>
            <a:r>
              <a:rPr lang="fa-IR" sz="2000" dirty="0" smtClean="0">
                <a:solidFill>
                  <a:schemeClr val="tx1"/>
                </a:solidFill>
                <a:latin typeface="Times New Roman" panose="02020603050405020304" pitchFamily="18" charset="0"/>
                <a:cs typeface="B Nazanin" panose="00000400000000000000" pitchFamily="2" charset="-78"/>
              </a:rPr>
              <a:t>.</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2819777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 </a:t>
            </a:r>
            <a:r>
              <a:rPr lang="en-US" sz="4400" b="1" dirty="0" smtClean="0">
                <a:solidFill>
                  <a:srgbClr val="002060"/>
                </a:solidFill>
                <a:latin typeface="Times New Roman" panose="02020603050405020304" pitchFamily="18" charset="0"/>
                <a:cs typeface="B Nazanin" panose="00000400000000000000" pitchFamily="2" charset="-78"/>
              </a:rPr>
              <a:t>Cite Score</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r>
              <a:rPr lang="fa-IR" sz="2000" dirty="0">
                <a:solidFill>
                  <a:schemeClr val="tx1"/>
                </a:solidFill>
                <a:latin typeface="Times New Roman" panose="02020603050405020304" pitchFamily="18" charset="0"/>
                <a:cs typeface="B Nazanin" panose="00000400000000000000" pitchFamily="2" charset="-78"/>
              </a:rPr>
              <a:t>یک مورد خاص که در سایت اسکور وارد محاسبه </a:t>
            </a:r>
            <a:r>
              <a:rPr lang="fa-IR" sz="2000" dirty="0" smtClean="0">
                <a:solidFill>
                  <a:schemeClr val="tx1"/>
                </a:solidFill>
                <a:latin typeface="Times New Roman" panose="02020603050405020304" pitchFamily="18" charset="0"/>
                <a:cs typeface="B Nazanin" panose="00000400000000000000" pitchFamily="2" charset="-78"/>
              </a:rPr>
              <a:t>نمی‌گردد</a:t>
            </a:r>
            <a:r>
              <a:rPr lang="fa-IR" sz="2000" dirty="0">
                <a:solidFill>
                  <a:schemeClr val="tx1"/>
                </a:solidFill>
                <a:latin typeface="Times New Roman" panose="02020603050405020304" pitchFamily="18" charset="0"/>
                <a:cs typeface="B Nazanin" panose="00000400000000000000" pitchFamily="2" charset="-78"/>
              </a:rPr>
              <a:t>، مقالات زیرچاپ (</a:t>
            </a:r>
            <a:r>
              <a:rPr lang="en-US" sz="2000" dirty="0">
                <a:solidFill>
                  <a:schemeClr val="tx1"/>
                </a:solidFill>
                <a:latin typeface="Times New Roman" panose="02020603050405020304" pitchFamily="18" charset="0"/>
                <a:cs typeface="B Nazanin" panose="00000400000000000000" pitchFamily="2" charset="-78"/>
              </a:rPr>
              <a:t>In </a:t>
            </a:r>
            <a:r>
              <a:rPr lang="en-US" sz="2000" dirty="0" smtClean="0">
                <a:solidFill>
                  <a:schemeClr val="tx1"/>
                </a:solidFill>
                <a:latin typeface="Times New Roman" panose="02020603050405020304" pitchFamily="18" charset="0"/>
                <a:cs typeface="B Nazanin" panose="00000400000000000000" pitchFamily="2" charset="-78"/>
              </a:rPr>
              <a:t>press</a:t>
            </a:r>
            <a:r>
              <a:rPr lang="fa-IR" sz="2000" dirty="0" smtClean="0">
                <a:solidFill>
                  <a:schemeClr val="tx1"/>
                </a:solidFill>
                <a:latin typeface="Times New Roman" panose="02020603050405020304" pitchFamily="18" charset="0"/>
                <a:cs typeface="B Nazanin" panose="00000400000000000000" pitchFamily="2" charset="-78"/>
              </a:rPr>
              <a:t>) است</a:t>
            </a:r>
            <a:r>
              <a:rPr lang="fa-IR" sz="2000" dirty="0">
                <a:solidFill>
                  <a:schemeClr val="tx1"/>
                </a:solidFill>
                <a:latin typeface="Times New Roman" panose="02020603050405020304" pitchFamily="18" charset="0"/>
                <a:cs typeface="B Nazanin" panose="00000400000000000000" pitchFamily="2" charset="-78"/>
              </a:rPr>
              <a:t>. از آنجایی که اسکوپوس همه مقالات </a:t>
            </a:r>
            <a:r>
              <a:rPr lang="en-US" sz="2000" dirty="0">
                <a:solidFill>
                  <a:schemeClr val="tx1"/>
                </a:solidFill>
                <a:latin typeface="Times New Roman" panose="02020603050405020304" pitchFamily="18" charset="0"/>
                <a:cs typeface="B Nazanin" panose="00000400000000000000" pitchFamily="2" charset="-78"/>
              </a:rPr>
              <a:t>In </a:t>
            </a:r>
            <a:r>
              <a:rPr lang="en-US" sz="2000" dirty="0" smtClean="0">
                <a:solidFill>
                  <a:schemeClr val="tx1"/>
                </a:solidFill>
                <a:latin typeface="Times New Roman" panose="02020603050405020304" pitchFamily="18" charset="0"/>
                <a:cs typeface="B Nazanin" panose="00000400000000000000" pitchFamily="2" charset="-78"/>
              </a:rPr>
              <a:t>press</a:t>
            </a:r>
            <a:r>
              <a:rPr lang="fa-IR" sz="2000" dirty="0" smtClean="0">
                <a:solidFill>
                  <a:schemeClr val="tx1"/>
                </a:solidFill>
                <a:latin typeface="Times New Roman" panose="02020603050405020304" pitchFamily="18" charset="0"/>
                <a:cs typeface="B Nazanin" panose="00000400000000000000" pitchFamily="2" charset="-78"/>
              </a:rPr>
              <a:t> را </a:t>
            </a:r>
            <a:r>
              <a:rPr lang="fa-IR" sz="2000" dirty="0">
                <a:solidFill>
                  <a:schemeClr val="tx1"/>
                </a:solidFill>
                <a:latin typeface="Times New Roman" panose="02020603050405020304" pitchFamily="18" charset="0"/>
                <a:cs typeface="B Nazanin" panose="00000400000000000000" pitchFamily="2" charset="-78"/>
              </a:rPr>
              <a:t>از ناشران مختلف در بر نمی گیرد، لذا برای اجتناب از </a:t>
            </a:r>
            <a:r>
              <a:rPr lang="fa-IR" sz="2000" dirty="0" smtClean="0">
                <a:solidFill>
                  <a:schemeClr val="tx1"/>
                </a:solidFill>
                <a:latin typeface="Times New Roman" panose="02020603050405020304" pitchFamily="18" charset="0"/>
                <a:cs typeface="B Nazanin" panose="00000400000000000000" pitchFamily="2" charset="-78"/>
              </a:rPr>
              <a:t>سوگیری در </a:t>
            </a:r>
            <a:r>
              <a:rPr lang="fa-IR" sz="2000" dirty="0">
                <a:solidFill>
                  <a:schemeClr val="tx1"/>
                </a:solidFill>
                <a:latin typeface="Times New Roman" panose="02020603050405020304" pitchFamily="18" charset="0"/>
                <a:cs typeface="B Nazanin" panose="00000400000000000000" pitchFamily="2" charset="-78"/>
              </a:rPr>
              <a:t>محاسبات این شاخص استنادی، مقالاتی که هنوز در شمارهای از مجله وارد نشده اند، در محاسبه سایت اسکور وارد نمی شود. سایت اسکور از تقسیم استنادها به مقالات سه سال اخیر بر تعداد مقالات سه سال اخیر به دست می آید. </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40245098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 </a:t>
            </a:r>
            <a:r>
              <a:rPr lang="en-US" sz="4400" b="1" dirty="0" smtClean="0">
                <a:solidFill>
                  <a:srgbClr val="002060"/>
                </a:solidFill>
                <a:latin typeface="Times New Roman" panose="02020603050405020304" pitchFamily="18" charset="0"/>
                <a:cs typeface="B Nazanin" panose="00000400000000000000" pitchFamily="2" charset="-78"/>
              </a:rPr>
              <a:t>Cite Score</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065948" y="1648497"/>
            <a:ext cx="3208053" cy="4700788"/>
          </a:xfrm>
        </p:spPr>
        <p:txBody>
          <a:bodyPr>
            <a:normAutofit/>
          </a:bodyPr>
          <a:lstStyle/>
          <a:p>
            <a:pPr marL="0" indent="0" algn="just">
              <a:lnSpc>
                <a:spcPct val="150000"/>
              </a:lnSpc>
              <a:buNone/>
            </a:pPr>
            <a:endParaRPr lang="fa-IR" sz="2000" dirty="0" smtClean="0">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latin typeface="Times New Roman" panose="02020603050405020304" pitchFamily="18" charset="0"/>
                <a:cs typeface="B Nazanin" panose="00000400000000000000" pitchFamily="2" charset="-78"/>
              </a:rPr>
              <a:t>	برای </a:t>
            </a:r>
            <a:r>
              <a:rPr lang="fa-IR" sz="2000" dirty="0">
                <a:latin typeface="Times New Roman" panose="02020603050405020304" pitchFamily="18" charset="0"/>
                <a:cs typeface="B Nazanin" panose="00000400000000000000" pitchFamily="2" charset="-78"/>
              </a:rPr>
              <a:t>یادگیری اینکه شاخص سایت اسکور چطور محاسبه می شود، این تصویر گویای موضوع است.</a:t>
            </a:r>
            <a:endParaRPr lang="fa-IR" sz="2000" dirty="0"/>
          </a:p>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10" y="1304611"/>
            <a:ext cx="5197967" cy="5388559"/>
          </a:xfrm>
          <a:prstGeom prst="rect">
            <a:avLst/>
          </a:prstGeom>
        </p:spPr>
      </p:pic>
    </p:spTree>
    <p:extLst>
      <p:ext uri="{BB962C8B-B14F-4D97-AF65-F5344CB8AC3E}">
        <p14:creationId xmlns:p14="http://schemas.microsoft.com/office/powerpoint/2010/main" val="27276136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تفاوت شاخص </a:t>
            </a:r>
            <a:r>
              <a:rPr lang="en-US" sz="4400" b="1" dirty="0" smtClean="0">
                <a:solidFill>
                  <a:srgbClr val="002060"/>
                </a:solidFill>
                <a:latin typeface="Times New Roman" panose="02020603050405020304" pitchFamily="18" charset="0"/>
                <a:cs typeface="B Davat" panose="00000400000000000000" pitchFamily="2" charset="-78"/>
              </a:rPr>
              <a:t>IF</a:t>
            </a:r>
            <a:r>
              <a:rPr lang="fa-IR" sz="4400" b="1" dirty="0" smtClean="0">
                <a:solidFill>
                  <a:srgbClr val="002060"/>
                </a:solidFill>
                <a:latin typeface="Times New Roman" panose="02020603050405020304" pitchFamily="18" charset="0"/>
                <a:cs typeface="B Davat" panose="00000400000000000000" pitchFamily="2" charset="-78"/>
              </a:rPr>
              <a:t> و </a:t>
            </a:r>
            <a:r>
              <a:rPr lang="en-US" sz="4400" b="1" dirty="0" smtClean="0">
                <a:solidFill>
                  <a:srgbClr val="002060"/>
                </a:solidFill>
                <a:latin typeface="Times New Roman" panose="02020603050405020304" pitchFamily="18" charset="0"/>
                <a:cs typeface="B Nazanin" panose="00000400000000000000" pitchFamily="2" charset="-78"/>
              </a:rPr>
              <a:t>Cite Score</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5"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en-US"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en-US" sz="2000" dirty="0" smtClean="0">
                <a:solidFill>
                  <a:schemeClr val="tx1"/>
                </a:solidFill>
                <a:latin typeface="Times New Roman" panose="02020603050405020304" pitchFamily="18" charset="0"/>
                <a:cs typeface="B Nazanin" panose="00000400000000000000" pitchFamily="2" charset="-78"/>
              </a:rPr>
              <a:t>	</a:t>
            </a:r>
            <a:r>
              <a:rPr lang="fa-IR" sz="2000" dirty="0">
                <a:solidFill>
                  <a:schemeClr val="tx1"/>
                </a:solidFill>
                <a:latin typeface="Times New Roman" panose="02020603050405020304" pitchFamily="18" charset="0"/>
                <a:cs typeface="B Nazanin" panose="00000400000000000000" pitchFamily="2" charset="-78"/>
              </a:rPr>
              <a:t>سایت اسکور متعلق به </a:t>
            </a:r>
            <a:r>
              <a:rPr lang="fa-IR" sz="2000" dirty="0">
                <a:solidFill>
                  <a:srgbClr val="FF0000"/>
                </a:solidFill>
                <a:latin typeface="Times New Roman" panose="02020603050405020304" pitchFamily="18" charset="0"/>
                <a:cs typeface="B Nazanin" panose="00000400000000000000" pitchFamily="2" charset="-78"/>
              </a:rPr>
              <a:t>الزویر</a:t>
            </a:r>
            <a:r>
              <a:rPr lang="fa-IR" sz="2000" dirty="0">
                <a:solidFill>
                  <a:schemeClr val="tx1"/>
                </a:solidFill>
                <a:latin typeface="Times New Roman" panose="02020603050405020304" pitchFamily="18" charset="0"/>
                <a:cs typeface="B Nazanin" panose="00000400000000000000" pitchFamily="2" charset="-78"/>
              </a:rPr>
              <a:t> است. توسط اطلاعات سایت </a:t>
            </a:r>
            <a:r>
              <a:rPr lang="fa-IR" sz="2000" dirty="0">
                <a:solidFill>
                  <a:srgbClr val="FF0000"/>
                </a:solidFill>
                <a:latin typeface="Times New Roman" panose="02020603050405020304" pitchFamily="18" charset="0"/>
                <a:cs typeface="B Nazanin" panose="00000400000000000000" pitchFamily="2" charset="-78"/>
              </a:rPr>
              <a:t>اسکوپوس</a:t>
            </a:r>
            <a:r>
              <a:rPr lang="fa-IR" sz="2000" dirty="0">
                <a:solidFill>
                  <a:schemeClr val="tx1"/>
                </a:solidFill>
                <a:latin typeface="Times New Roman" panose="02020603050405020304" pitchFamily="18" charset="0"/>
                <a:cs typeface="B Nazanin" panose="00000400000000000000" pitchFamily="2" charset="-78"/>
              </a:rPr>
              <a:t> محاسبه می‌شود و مبنای محاسبه آن </a:t>
            </a:r>
            <a:r>
              <a:rPr lang="fa-IR" sz="2000" dirty="0">
                <a:solidFill>
                  <a:srgbClr val="FF0000"/>
                </a:solidFill>
                <a:latin typeface="Times New Roman" panose="02020603050405020304" pitchFamily="18" charset="0"/>
                <a:cs typeface="B Nazanin" panose="00000400000000000000" pitchFamily="2" charset="-78"/>
              </a:rPr>
              <a:t>سه سال </a:t>
            </a:r>
            <a:r>
              <a:rPr lang="fa-IR" sz="2000" dirty="0">
                <a:solidFill>
                  <a:schemeClr val="tx1"/>
                </a:solidFill>
                <a:latin typeface="Times New Roman" panose="02020603050405020304" pitchFamily="18" charset="0"/>
                <a:cs typeface="B Nazanin" panose="00000400000000000000" pitchFamily="2" charset="-78"/>
              </a:rPr>
              <a:t>است. سایت اسکور </a:t>
            </a:r>
            <a:r>
              <a:rPr lang="en-US" sz="2000" dirty="0">
                <a:solidFill>
                  <a:srgbClr val="FF0000"/>
                </a:solidFill>
                <a:latin typeface="Times New Roman" panose="02020603050405020304" pitchFamily="18" charset="0"/>
                <a:cs typeface="B Nazanin" panose="00000400000000000000" pitchFamily="2" charset="-78"/>
              </a:rPr>
              <a:t>articles, reviews, letters, notes, editorials, conference </a:t>
            </a:r>
            <a:r>
              <a:rPr lang="en-US" sz="2000" dirty="0" smtClean="0">
                <a:solidFill>
                  <a:srgbClr val="FF0000"/>
                </a:solidFill>
                <a:latin typeface="Times New Roman" panose="02020603050405020304" pitchFamily="18" charset="0"/>
                <a:cs typeface="B Nazanin" panose="00000400000000000000" pitchFamily="2" charset="-78"/>
              </a:rPr>
              <a:t>papers</a:t>
            </a:r>
            <a:r>
              <a:rPr lang="fa-IR" sz="2000" dirty="0" smtClean="0">
                <a:solidFill>
                  <a:srgbClr val="FF0000"/>
                </a:solidFill>
                <a:latin typeface="Times New Roman" panose="02020603050405020304" pitchFamily="18" charset="0"/>
                <a:cs typeface="B Nazanin" panose="00000400000000000000" pitchFamily="2" charset="-78"/>
              </a:rPr>
              <a:t> و </a:t>
            </a:r>
            <a:r>
              <a:rPr lang="fa-IR" sz="2000" dirty="0">
                <a:solidFill>
                  <a:srgbClr val="FF0000"/>
                </a:solidFill>
                <a:latin typeface="Times New Roman" panose="02020603050405020304" pitchFamily="18" charset="0"/>
                <a:cs typeface="B Nazanin" panose="00000400000000000000" pitchFamily="2" charset="-78"/>
              </a:rPr>
              <a:t>… </a:t>
            </a:r>
            <a:r>
              <a:rPr lang="fa-IR" sz="2000" dirty="0">
                <a:solidFill>
                  <a:schemeClr val="tx1"/>
                </a:solidFill>
                <a:latin typeface="Times New Roman" panose="02020603050405020304" pitchFamily="18" charset="0"/>
                <a:cs typeface="B Nazanin" panose="00000400000000000000" pitchFamily="2" charset="-78"/>
              </a:rPr>
              <a:t>که توسط اسکوپوس ایندکس شده اند را در بر می‌گیرد.</a:t>
            </a:r>
          </a:p>
          <a:p>
            <a:pPr marL="0" indent="0" algn="just">
              <a:lnSpc>
                <a:spcPct val="150000"/>
              </a:lnSpc>
              <a:buNone/>
            </a:pPr>
            <a:endParaRPr lang="fa-IR" sz="2000" dirty="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ایمپکت </a:t>
            </a:r>
            <a:r>
              <a:rPr lang="fa-IR" sz="2000" dirty="0">
                <a:solidFill>
                  <a:schemeClr val="tx1"/>
                </a:solidFill>
                <a:latin typeface="Times New Roman" panose="02020603050405020304" pitchFamily="18" charset="0"/>
                <a:cs typeface="B Nazanin" panose="00000400000000000000" pitchFamily="2" charset="-78"/>
              </a:rPr>
              <a:t>فاکتور متعلق به </a:t>
            </a:r>
            <a:r>
              <a:rPr lang="en-US" sz="2000" dirty="0" err="1" smtClean="0">
                <a:solidFill>
                  <a:srgbClr val="FF0000"/>
                </a:solidFill>
                <a:latin typeface="Times New Roman" panose="02020603050405020304" pitchFamily="18" charset="0"/>
                <a:cs typeface="B Nazanin" panose="00000400000000000000" pitchFamily="2" charset="-78"/>
              </a:rPr>
              <a:t>Clarivate</a:t>
            </a:r>
            <a:r>
              <a:rPr lang="en-US" sz="2000" dirty="0" smtClean="0">
                <a:solidFill>
                  <a:srgbClr val="FF0000"/>
                </a:solidFill>
                <a:latin typeface="Times New Roman" panose="02020603050405020304" pitchFamily="18" charset="0"/>
                <a:cs typeface="B Nazanin" panose="00000400000000000000" pitchFamily="2" charset="-78"/>
              </a:rPr>
              <a:t> Analytics</a:t>
            </a:r>
            <a:r>
              <a:rPr lang="fa-IR" sz="2000" dirty="0" smtClean="0">
                <a:solidFill>
                  <a:srgbClr val="FF0000"/>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است</a:t>
            </a:r>
            <a:r>
              <a:rPr lang="fa-IR" sz="2000" dirty="0">
                <a:solidFill>
                  <a:schemeClr val="tx1"/>
                </a:solidFill>
                <a:latin typeface="Times New Roman" panose="02020603050405020304" pitchFamily="18" charset="0"/>
                <a:cs typeface="B Nazanin" panose="00000400000000000000" pitchFamily="2" charset="-78"/>
              </a:rPr>
              <a:t>. توسط اطلاعات </a:t>
            </a:r>
            <a:r>
              <a:rPr lang="en-US" sz="2000" dirty="0" smtClean="0">
                <a:solidFill>
                  <a:srgbClr val="FF0000"/>
                </a:solidFill>
                <a:latin typeface="Times New Roman" panose="02020603050405020304" pitchFamily="18" charset="0"/>
                <a:cs typeface="B Nazanin" panose="00000400000000000000" pitchFamily="2" charset="-78"/>
              </a:rPr>
              <a:t>web </a:t>
            </a:r>
            <a:r>
              <a:rPr lang="en-US" sz="2000" dirty="0">
                <a:solidFill>
                  <a:srgbClr val="FF0000"/>
                </a:solidFill>
                <a:latin typeface="Times New Roman" panose="02020603050405020304" pitchFamily="18" charset="0"/>
                <a:cs typeface="B Nazanin" panose="00000400000000000000" pitchFamily="2" charset="-78"/>
              </a:rPr>
              <a:t>of </a:t>
            </a:r>
            <a:r>
              <a:rPr lang="en-US" sz="2000" dirty="0" smtClean="0">
                <a:solidFill>
                  <a:srgbClr val="FF0000"/>
                </a:solidFill>
                <a:latin typeface="Times New Roman" panose="02020603050405020304" pitchFamily="18" charset="0"/>
                <a:cs typeface="B Nazanin" panose="00000400000000000000" pitchFamily="2" charset="-78"/>
              </a:rPr>
              <a:t>science</a:t>
            </a:r>
            <a:r>
              <a:rPr lang="fa-IR" sz="2000" dirty="0" smtClean="0">
                <a:solidFill>
                  <a:srgbClr val="FF0000"/>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محاسبه </a:t>
            </a:r>
            <a:r>
              <a:rPr lang="fa-IR" sz="2000" dirty="0">
                <a:solidFill>
                  <a:schemeClr val="tx1"/>
                </a:solidFill>
                <a:latin typeface="Times New Roman" panose="02020603050405020304" pitchFamily="18" charset="0"/>
                <a:cs typeface="B Nazanin" panose="00000400000000000000" pitchFamily="2" charset="-78"/>
              </a:rPr>
              <a:t>شده و مدت زمان برای محاسبه آن </a:t>
            </a:r>
            <a:r>
              <a:rPr lang="fa-IR" sz="2000" dirty="0">
                <a:solidFill>
                  <a:srgbClr val="FF0000"/>
                </a:solidFill>
                <a:latin typeface="Times New Roman" panose="02020603050405020304" pitchFamily="18" charset="0"/>
                <a:cs typeface="B Nazanin" panose="00000400000000000000" pitchFamily="2" charset="-78"/>
              </a:rPr>
              <a:t>دو سال </a:t>
            </a:r>
            <a:r>
              <a:rPr lang="fa-IR" sz="2000" dirty="0">
                <a:solidFill>
                  <a:schemeClr val="tx1"/>
                </a:solidFill>
                <a:latin typeface="Times New Roman" panose="02020603050405020304" pitchFamily="18" charset="0"/>
                <a:cs typeface="B Nazanin" panose="00000400000000000000" pitchFamily="2" charset="-78"/>
              </a:rPr>
              <a:t>است. ایمپکت فاکتور تنها اسناد ایندکس شده </a:t>
            </a:r>
            <a:r>
              <a:rPr lang="en-US" sz="2000" dirty="0">
                <a:solidFill>
                  <a:srgbClr val="FF0000"/>
                </a:solidFill>
                <a:latin typeface="Times New Roman" panose="02020603050405020304" pitchFamily="18" charset="0"/>
                <a:cs typeface="B Nazanin" panose="00000400000000000000" pitchFamily="2" charset="-78"/>
              </a:rPr>
              <a:t>articles </a:t>
            </a:r>
            <a:r>
              <a:rPr lang="fa-IR" sz="2000" dirty="0">
                <a:solidFill>
                  <a:srgbClr val="FF0000"/>
                </a:solidFill>
                <a:latin typeface="Times New Roman" panose="02020603050405020304" pitchFamily="18" charset="0"/>
                <a:cs typeface="B Nazanin" panose="00000400000000000000" pitchFamily="2" charset="-78"/>
              </a:rPr>
              <a:t>و</a:t>
            </a:r>
            <a:r>
              <a:rPr lang="en-US" sz="2000" dirty="0">
                <a:solidFill>
                  <a:srgbClr val="FF0000"/>
                </a:solidFill>
                <a:latin typeface="Times New Roman" panose="02020603050405020304" pitchFamily="18" charset="0"/>
                <a:cs typeface="B Nazanin" panose="00000400000000000000" pitchFamily="2" charset="-78"/>
              </a:rPr>
              <a:t>reviews </a:t>
            </a:r>
            <a:r>
              <a:rPr lang="fa-IR" sz="2000" dirty="0" smtClean="0">
                <a:solidFill>
                  <a:srgbClr val="FF0000"/>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را </a:t>
            </a:r>
            <a:r>
              <a:rPr lang="fa-IR" sz="2000" dirty="0">
                <a:solidFill>
                  <a:schemeClr val="tx1"/>
                </a:solidFill>
                <a:latin typeface="Times New Roman" panose="02020603050405020304" pitchFamily="18" charset="0"/>
                <a:cs typeface="B Nazanin" panose="00000400000000000000" pitchFamily="2" charset="-78"/>
              </a:rPr>
              <a:t>پوشش می‌دهد.</a:t>
            </a:r>
          </a:p>
        </p:txBody>
      </p:sp>
    </p:spTree>
    <p:extLst>
      <p:ext uri="{BB962C8B-B14F-4D97-AF65-F5344CB8AC3E}">
        <p14:creationId xmlns:p14="http://schemas.microsoft.com/office/powerpoint/2010/main" val="38148972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تفاوت شاخص </a:t>
            </a:r>
            <a:r>
              <a:rPr lang="en-US" sz="4400" b="1" dirty="0" smtClean="0">
                <a:solidFill>
                  <a:srgbClr val="002060"/>
                </a:solidFill>
                <a:latin typeface="Times New Roman" panose="02020603050405020304" pitchFamily="18" charset="0"/>
                <a:cs typeface="B Davat" panose="00000400000000000000" pitchFamily="2" charset="-78"/>
              </a:rPr>
              <a:t>IF</a:t>
            </a:r>
            <a:r>
              <a:rPr lang="fa-IR" sz="4400" b="1" dirty="0" smtClean="0">
                <a:solidFill>
                  <a:srgbClr val="002060"/>
                </a:solidFill>
                <a:latin typeface="Times New Roman" panose="02020603050405020304" pitchFamily="18" charset="0"/>
                <a:cs typeface="B Davat" panose="00000400000000000000" pitchFamily="2" charset="-78"/>
              </a:rPr>
              <a:t> و </a:t>
            </a:r>
            <a:r>
              <a:rPr lang="en-US" sz="4400" b="1" dirty="0" smtClean="0">
                <a:solidFill>
                  <a:srgbClr val="002060"/>
                </a:solidFill>
                <a:latin typeface="Times New Roman" panose="02020603050405020304" pitchFamily="18" charset="0"/>
                <a:cs typeface="B Nazanin" panose="00000400000000000000" pitchFamily="2" charset="-78"/>
              </a:rPr>
              <a:t>Cite Score</a:t>
            </a:r>
            <a:endParaRPr lang="en-US" sz="4400" b="1" dirty="0">
              <a:solidFill>
                <a:srgbClr val="002060"/>
              </a:solidFill>
              <a:latin typeface="Times New Roman" panose="02020603050405020304" pitchFamily="18" charset="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093" y="1862537"/>
            <a:ext cx="9097640" cy="4357960"/>
          </a:xfrm>
          <a:prstGeom prst="rect">
            <a:avLst/>
          </a:prstGeom>
        </p:spPr>
      </p:pic>
    </p:spTree>
    <p:extLst>
      <p:ext uri="{BB962C8B-B14F-4D97-AF65-F5344CB8AC3E}">
        <p14:creationId xmlns:p14="http://schemas.microsoft.com/office/powerpoint/2010/main" val="356386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oAutofit/>
          </a:bodyPr>
          <a:lstStyle/>
          <a:p>
            <a:pPr algn="r"/>
            <a:r>
              <a:rPr lang="fa-IR" sz="4800" b="1" dirty="0" smtClean="0">
                <a:solidFill>
                  <a:srgbClr val="002060"/>
                </a:solidFill>
                <a:cs typeface="B Davat" panose="00000400000000000000" pitchFamily="2" charset="-78"/>
              </a:rPr>
              <a:t>پایگاه‌های ارائه دهنده لیست مجلات معتبر</a:t>
            </a:r>
            <a:endParaRPr lang="fa-IR" sz="4800" b="1" dirty="0">
              <a:solidFill>
                <a:srgbClr val="002060"/>
              </a:solidFill>
              <a:cs typeface="B Davat" panose="00000400000000000000" pitchFamily="2" charset="-78"/>
            </a:endParaRPr>
          </a:p>
        </p:txBody>
      </p:sp>
      <p:sp>
        <p:nvSpPr>
          <p:cNvPr id="3" name="Content Placeholder 2"/>
          <p:cNvSpPr>
            <a:spLocks noGrp="1"/>
          </p:cNvSpPr>
          <p:nvPr>
            <p:ph idx="1"/>
          </p:nvPr>
        </p:nvSpPr>
        <p:spPr>
          <a:xfrm>
            <a:off x="677334" y="1648497"/>
            <a:ext cx="8596668" cy="4700788"/>
          </a:xfrm>
        </p:spPr>
        <p:txBody>
          <a:bodyPr>
            <a:normAutofit/>
          </a:bodyPr>
          <a:lstStyle/>
          <a:p>
            <a:pPr>
              <a:lnSpc>
                <a:spcPct val="150000"/>
              </a:lnSpc>
            </a:pPr>
            <a:r>
              <a:rPr lang="en-US" sz="2000" b="1" dirty="0" smtClean="0">
                <a:solidFill>
                  <a:schemeClr val="tx1"/>
                </a:solidFill>
                <a:latin typeface="Times New Roman" panose="02020603050405020304" pitchFamily="18" charset="0"/>
                <a:cs typeface="B Nazanin" panose="00000400000000000000" pitchFamily="2" charset="-78"/>
              </a:rPr>
              <a:t>JCR: Journal Citation report </a:t>
            </a:r>
          </a:p>
          <a:p>
            <a:pPr>
              <a:lnSpc>
                <a:spcPct val="150000"/>
              </a:lnSpc>
            </a:pPr>
            <a:r>
              <a:rPr lang="en-US" sz="2000" b="1" dirty="0" smtClean="0">
                <a:solidFill>
                  <a:schemeClr val="tx1"/>
                </a:solidFill>
                <a:latin typeface="Times New Roman" panose="02020603050405020304" pitchFamily="18" charset="0"/>
                <a:cs typeface="B Nazanin" panose="00000400000000000000" pitchFamily="2" charset="-78"/>
              </a:rPr>
              <a:t>MJL: Master Journal List</a:t>
            </a:r>
            <a:endParaRPr lang="en-US" sz="2000" b="1" dirty="0">
              <a:solidFill>
                <a:schemeClr val="tx1"/>
              </a:solidFill>
              <a:latin typeface="Times New Roman" panose="02020603050405020304" pitchFamily="18" charset="0"/>
              <a:cs typeface="B Nazanin" panose="00000400000000000000" pitchFamily="2" charset="-78"/>
            </a:endParaRPr>
          </a:p>
          <a:p>
            <a:pPr>
              <a:lnSpc>
                <a:spcPct val="150000"/>
              </a:lnSpc>
            </a:pPr>
            <a:r>
              <a:rPr lang="en-US" sz="2000" b="1" dirty="0" err="1" smtClean="0">
                <a:solidFill>
                  <a:schemeClr val="tx1"/>
                </a:solidFill>
                <a:latin typeface="Times New Roman" panose="02020603050405020304" pitchFamily="18" charset="0"/>
                <a:cs typeface="B Nazanin" panose="00000400000000000000" pitchFamily="2" charset="-78"/>
              </a:rPr>
              <a:t>Pubmed</a:t>
            </a:r>
            <a:endParaRPr lang="en-US" sz="2000" b="1" dirty="0" smtClean="0">
              <a:solidFill>
                <a:schemeClr val="tx1"/>
              </a:solidFill>
              <a:latin typeface="Times New Roman" panose="02020603050405020304" pitchFamily="18" charset="0"/>
              <a:cs typeface="B Nazanin" panose="00000400000000000000" pitchFamily="2" charset="-78"/>
            </a:endParaRPr>
          </a:p>
          <a:p>
            <a:pPr>
              <a:lnSpc>
                <a:spcPct val="150000"/>
              </a:lnSpc>
            </a:pPr>
            <a:r>
              <a:rPr lang="en-US" sz="2000" b="1" dirty="0">
                <a:solidFill>
                  <a:schemeClr val="tx1"/>
                </a:solidFill>
                <a:latin typeface="Times New Roman" panose="02020603050405020304" pitchFamily="18" charset="0"/>
                <a:cs typeface="B Nazanin" panose="00000400000000000000" pitchFamily="2" charset="-78"/>
              </a:rPr>
              <a:t>Scopus </a:t>
            </a:r>
            <a:endParaRPr lang="en-US" sz="2000" b="1" dirty="0" smtClean="0">
              <a:solidFill>
                <a:schemeClr val="tx1"/>
              </a:solidFill>
              <a:latin typeface="Times New Roman" panose="02020603050405020304" pitchFamily="18" charset="0"/>
              <a:cs typeface="B Nazanin" panose="00000400000000000000" pitchFamily="2" charset="-78"/>
            </a:endParaRPr>
          </a:p>
          <a:p>
            <a:pPr>
              <a:lnSpc>
                <a:spcPct val="150000"/>
              </a:lnSpc>
            </a:pPr>
            <a:r>
              <a:rPr lang="en-US" sz="2000" b="1" dirty="0" smtClean="0">
                <a:solidFill>
                  <a:schemeClr val="tx1"/>
                </a:solidFill>
                <a:latin typeface="Times New Roman" panose="02020603050405020304" pitchFamily="18" charset="0"/>
                <a:cs typeface="B Nazanin" panose="00000400000000000000" pitchFamily="2" charset="-78"/>
              </a:rPr>
              <a:t>SJR: </a:t>
            </a:r>
            <a:r>
              <a:rPr lang="en-US" sz="2000" b="1" dirty="0" err="1" smtClean="0">
                <a:solidFill>
                  <a:schemeClr val="tx1"/>
                </a:solidFill>
                <a:latin typeface="Times New Roman" panose="02020603050405020304" pitchFamily="18" charset="0"/>
                <a:cs typeface="B Nazanin" panose="00000400000000000000" pitchFamily="2" charset="-78"/>
              </a:rPr>
              <a:t>SCImago</a:t>
            </a:r>
            <a:r>
              <a:rPr lang="en-US" sz="2000" b="1" dirty="0" smtClean="0">
                <a:solidFill>
                  <a:schemeClr val="tx1"/>
                </a:solidFill>
                <a:latin typeface="Times New Roman" panose="02020603050405020304" pitchFamily="18" charset="0"/>
                <a:cs typeface="B Nazanin" panose="00000400000000000000" pitchFamily="2" charset="-78"/>
              </a:rPr>
              <a:t> </a:t>
            </a:r>
            <a:r>
              <a:rPr lang="en-US" sz="2000" b="1" dirty="0">
                <a:solidFill>
                  <a:schemeClr val="tx1"/>
                </a:solidFill>
                <a:latin typeface="Times New Roman" panose="02020603050405020304" pitchFamily="18" charset="0"/>
                <a:cs typeface="B Nazanin" panose="00000400000000000000" pitchFamily="2" charset="-78"/>
              </a:rPr>
              <a:t>Journal </a:t>
            </a:r>
            <a:r>
              <a:rPr lang="en-US" sz="2000" b="1" dirty="0" smtClean="0">
                <a:solidFill>
                  <a:schemeClr val="tx1"/>
                </a:solidFill>
                <a:latin typeface="Times New Roman" panose="02020603050405020304" pitchFamily="18" charset="0"/>
                <a:cs typeface="B Nazanin" panose="00000400000000000000" pitchFamily="2" charset="-78"/>
              </a:rPr>
              <a:t>Rank</a:t>
            </a:r>
          </a:p>
          <a:p>
            <a:pPr>
              <a:lnSpc>
                <a:spcPct val="150000"/>
              </a:lnSpc>
            </a:pPr>
            <a:r>
              <a:rPr lang="en-US" sz="2000" b="1" dirty="0" smtClean="0">
                <a:solidFill>
                  <a:schemeClr val="tx1"/>
                </a:solidFill>
                <a:latin typeface="Times New Roman" panose="02020603050405020304" pitchFamily="18" charset="0"/>
                <a:cs typeface="B Nazanin" panose="00000400000000000000" pitchFamily="2" charset="-78"/>
              </a:rPr>
              <a:t>ISC</a:t>
            </a:r>
            <a:r>
              <a:rPr lang="fa-IR" sz="2000" b="1" dirty="0" smtClean="0">
                <a:solidFill>
                  <a:schemeClr val="tx1"/>
                </a:solidFill>
                <a:latin typeface="Times New Roman" panose="02020603050405020304" pitchFamily="18" charset="0"/>
                <a:cs typeface="B Nazanin" panose="00000400000000000000" pitchFamily="2" charset="-78"/>
              </a:rPr>
              <a:t>: مؤسسه استنادی و پایش علوم و فناوری جهان اسلام </a:t>
            </a:r>
          </a:p>
          <a:p>
            <a:pPr>
              <a:lnSpc>
                <a:spcPct val="150000"/>
              </a:lnSpc>
            </a:pPr>
            <a:r>
              <a:rPr lang="fa-IR" sz="2000" b="1" dirty="0" smtClean="0">
                <a:solidFill>
                  <a:schemeClr val="tx1"/>
                </a:solidFill>
                <a:latin typeface="Times New Roman" panose="02020603050405020304" pitchFamily="18" charset="0"/>
                <a:cs typeface="B Nazanin" panose="00000400000000000000" pitchFamily="2" charset="-78"/>
              </a:rPr>
              <a:t>پرتال نشریات علمی وزارت علوم، تحقیقات و فناوری </a:t>
            </a:r>
            <a:r>
              <a:rPr lang="en-US" sz="2000" b="1" dirty="0" smtClean="0">
                <a:solidFill>
                  <a:schemeClr val="tx1"/>
                </a:solidFill>
                <a:latin typeface="Times New Roman" panose="02020603050405020304" pitchFamily="18" charset="0"/>
                <a:cs typeface="B Nazanin" panose="00000400000000000000" pitchFamily="2" charset="-78"/>
              </a:rPr>
              <a:t> </a:t>
            </a:r>
          </a:p>
          <a:p>
            <a:pPr>
              <a:lnSpc>
                <a:spcPct val="150000"/>
              </a:lnSpc>
            </a:pPr>
            <a:r>
              <a:rPr lang="fa-IR" sz="2000" b="1" dirty="0" smtClean="0">
                <a:solidFill>
                  <a:schemeClr val="tx1"/>
                </a:solidFill>
                <a:latin typeface="Times New Roman" panose="02020603050405020304" pitchFamily="18" charset="0"/>
                <a:cs typeface="B Nazanin" panose="00000400000000000000" pitchFamily="2" charset="-78"/>
              </a:rPr>
              <a:t>سامانه منبع یاب وزارت بهداشت </a:t>
            </a:r>
            <a:r>
              <a:rPr lang="en-US" sz="2000" b="1" dirty="0" smtClean="0">
                <a:solidFill>
                  <a:schemeClr val="tx1"/>
                </a:solidFill>
                <a:latin typeface="Times New Roman" panose="02020603050405020304" pitchFamily="18" charset="0"/>
                <a:cs typeface="B Nazanin" panose="00000400000000000000" pitchFamily="2" charset="-78"/>
              </a:rPr>
              <a:t> </a:t>
            </a:r>
            <a:endParaRPr lang="fa-IR" sz="2000" b="1"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4026936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 </a:t>
            </a:r>
            <a:r>
              <a:rPr lang="en-US" sz="4400" b="1" dirty="0" smtClean="0">
                <a:solidFill>
                  <a:srgbClr val="002060"/>
                </a:solidFill>
                <a:latin typeface="Times New Roman" panose="02020603050405020304" pitchFamily="18" charset="0"/>
                <a:cs typeface="B Davat" panose="00000400000000000000" pitchFamily="2" charset="-78"/>
              </a:rPr>
              <a:t>SJR</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en-US"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en-US" sz="2000" dirty="0" smtClean="0">
                <a:solidFill>
                  <a:schemeClr val="tx1"/>
                </a:solidFill>
                <a:latin typeface="Times New Roman" panose="02020603050405020304" pitchFamily="18" charset="0"/>
                <a:cs typeface="B Nazanin" panose="00000400000000000000" pitchFamily="2" charset="-78"/>
              </a:rPr>
              <a:t>	SJR </a:t>
            </a:r>
            <a:r>
              <a:rPr lang="fa-IR" sz="2000" dirty="0" smtClean="0">
                <a:solidFill>
                  <a:schemeClr val="tx1"/>
                </a:solidFill>
                <a:latin typeface="Times New Roman" panose="02020603050405020304" pitchFamily="18" charset="0"/>
                <a:cs typeface="B Nazanin" panose="00000400000000000000" pitchFamily="2" charset="-78"/>
              </a:rPr>
              <a:t> که </a:t>
            </a:r>
            <a:r>
              <a:rPr lang="fa-IR" sz="2000" dirty="0">
                <a:solidFill>
                  <a:schemeClr val="tx1"/>
                </a:solidFill>
                <a:latin typeface="Times New Roman" panose="02020603050405020304" pitchFamily="18" charset="0"/>
                <a:cs typeface="B Nazanin" panose="00000400000000000000" pitchFamily="2" charset="-78"/>
              </a:rPr>
              <a:t>مخفف </a:t>
            </a:r>
            <a:r>
              <a:rPr lang="en-US" sz="2000" dirty="0" smtClean="0">
                <a:solidFill>
                  <a:schemeClr val="tx1"/>
                </a:solidFill>
                <a:latin typeface="Times New Roman" panose="02020603050405020304" pitchFamily="18" charset="0"/>
                <a:cs typeface="B Nazanin" panose="00000400000000000000" pitchFamily="2" charset="-78"/>
              </a:rPr>
              <a:t> </a:t>
            </a:r>
            <a:r>
              <a:rPr lang="en-US" sz="2000" dirty="0" err="1" smtClean="0">
                <a:solidFill>
                  <a:schemeClr val="tx1"/>
                </a:solidFill>
                <a:latin typeface="Times New Roman" panose="02020603050405020304" pitchFamily="18" charset="0"/>
                <a:cs typeface="B Nazanin" panose="00000400000000000000" pitchFamily="2" charset="-78"/>
              </a:rPr>
              <a:t>SCImago</a:t>
            </a:r>
            <a:r>
              <a:rPr lang="en-US" sz="2000" dirty="0" smtClean="0">
                <a:solidFill>
                  <a:schemeClr val="tx1"/>
                </a:solidFill>
                <a:latin typeface="Times New Roman" panose="02020603050405020304" pitchFamily="18" charset="0"/>
                <a:cs typeface="B Nazanin" panose="00000400000000000000" pitchFamily="2" charset="-78"/>
              </a:rPr>
              <a:t> </a:t>
            </a:r>
            <a:r>
              <a:rPr lang="en-US" sz="2000" dirty="0">
                <a:solidFill>
                  <a:schemeClr val="tx1"/>
                </a:solidFill>
                <a:latin typeface="Times New Roman" panose="02020603050405020304" pitchFamily="18" charset="0"/>
                <a:cs typeface="B Nazanin" panose="00000400000000000000" pitchFamily="2" charset="-78"/>
              </a:rPr>
              <a:t>Journal </a:t>
            </a:r>
            <a:r>
              <a:rPr lang="en-US" sz="2000" dirty="0" smtClean="0">
                <a:solidFill>
                  <a:schemeClr val="tx1"/>
                </a:solidFill>
                <a:latin typeface="Times New Roman" panose="02020603050405020304" pitchFamily="18" charset="0"/>
                <a:cs typeface="B Nazanin" panose="00000400000000000000" pitchFamily="2" charset="-78"/>
              </a:rPr>
              <a:t>Rank</a:t>
            </a:r>
            <a:r>
              <a:rPr lang="fa-IR" sz="2000" dirty="0" smtClean="0">
                <a:solidFill>
                  <a:schemeClr val="tx1"/>
                </a:solidFill>
                <a:latin typeface="Times New Roman" panose="02020603050405020304" pitchFamily="18" charset="0"/>
                <a:cs typeface="B Nazanin" panose="00000400000000000000" pitchFamily="2" charset="-78"/>
              </a:rPr>
              <a:t>است</a:t>
            </a:r>
            <a:r>
              <a:rPr lang="fa-IR" sz="2000" dirty="0">
                <a:solidFill>
                  <a:schemeClr val="tx1"/>
                </a:solidFill>
                <a:latin typeface="Times New Roman" panose="02020603050405020304" pitchFamily="18" charset="0"/>
                <a:cs typeface="B Nazanin" panose="00000400000000000000" pitchFamily="2" charset="-78"/>
              </a:rPr>
              <a:t>، یکی از شاخص‌های اصلی نظام رتبه‌بندی سایمگو می‌باشد. این شاخص به‌صورت ویژه به تحلیل کیفیت استنادات دریافتی مجلات علمی می‌پردازد و نقش ویژه‌ای در ارزیابی تاثیرگذاری علمی یک مجله دارد. </a:t>
            </a:r>
            <a:r>
              <a:rPr lang="en-US" sz="2000" dirty="0" smtClean="0">
                <a:solidFill>
                  <a:schemeClr val="tx1"/>
                </a:solidFill>
                <a:latin typeface="Times New Roman" panose="02020603050405020304" pitchFamily="18" charset="0"/>
                <a:cs typeface="B Nazanin" panose="00000400000000000000" pitchFamily="2" charset="-78"/>
              </a:rPr>
              <a:t>SJR</a:t>
            </a:r>
            <a:r>
              <a:rPr lang="fa-IR" sz="2000" dirty="0" smtClean="0">
                <a:solidFill>
                  <a:schemeClr val="tx1"/>
                </a:solidFill>
                <a:latin typeface="Times New Roman" panose="02020603050405020304" pitchFamily="18" charset="0"/>
                <a:cs typeface="B Nazanin" panose="00000400000000000000" pitchFamily="2" charset="-78"/>
              </a:rPr>
              <a:t> براساس </a:t>
            </a:r>
            <a:r>
              <a:rPr lang="fa-IR" sz="2000" dirty="0">
                <a:solidFill>
                  <a:schemeClr val="tx1"/>
                </a:solidFill>
                <a:latin typeface="Times New Roman" panose="02020603050405020304" pitchFamily="18" charset="0"/>
                <a:cs typeface="B Nazanin" panose="00000400000000000000" pitchFamily="2" charset="-78"/>
              </a:rPr>
              <a:t>تعداد استنادات دریافتی و همچنین کیفیت و اعتبار مجلاتی که به یک مقاله استناد کرده‌اند، محاسبه می‌شود</a:t>
            </a:r>
            <a:r>
              <a:rPr lang="fa-IR" sz="2000" dirty="0" smtClean="0">
                <a:solidFill>
                  <a:schemeClr val="tx1"/>
                </a:solidFill>
                <a:latin typeface="Times New Roman" panose="02020603050405020304" pitchFamily="18" charset="0"/>
                <a:cs typeface="B Nazanin" panose="00000400000000000000" pitchFamily="2" charset="-78"/>
              </a:rPr>
              <a:t>.</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6752701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 </a:t>
            </a:r>
            <a:r>
              <a:rPr lang="en-US" sz="4400" b="1" dirty="0" smtClean="0">
                <a:solidFill>
                  <a:srgbClr val="002060"/>
                </a:solidFill>
                <a:latin typeface="Times New Roman" panose="02020603050405020304" pitchFamily="18" charset="0"/>
                <a:cs typeface="B Davat" panose="00000400000000000000" pitchFamily="2" charset="-78"/>
              </a:rPr>
              <a:t>SJR</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r>
              <a:rPr lang="en-US" sz="2000" dirty="0" smtClean="0">
                <a:solidFill>
                  <a:schemeClr val="tx1"/>
                </a:solidFill>
                <a:latin typeface="Times New Roman" panose="02020603050405020304" pitchFamily="18" charset="0"/>
                <a:cs typeface="B Nazanin" panose="00000400000000000000" pitchFamily="2" charset="-78"/>
              </a:rPr>
              <a:t>SJR</a:t>
            </a:r>
            <a:r>
              <a:rPr lang="fa-IR" sz="2000" dirty="0" smtClean="0">
                <a:solidFill>
                  <a:schemeClr val="tx1"/>
                </a:solidFill>
                <a:latin typeface="Times New Roman" panose="02020603050405020304" pitchFamily="18" charset="0"/>
                <a:cs typeface="B Nazanin" panose="00000400000000000000" pitchFamily="2" charset="-78"/>
              </a:rPr>
              <a:t> معیاری </a:t>
            </a:r>
            <a:r>
              <a:rPr lang="fa-IR" sz="2000" dirty="0">
                <a:solidFill>
                  <a:schemeClr val="tx1"/>
                </a:solidFill>
                <a:latin typeface="Times New Roman" panose="02020603050405020304" pitchFamily="18" charset="0"/>
                <a:cs typeface="B Nazanin" panose="00000400000000000000" pitchFamily="2" charset="-78"/>
              </a:rPr>
              <a:t>اسزمینه موضوعی، کیفیت و شهرت مجله اثر مستقیم بر ارزش استناد دارد. ت که بیان می کند تمام استنادها برابر آن چیزی که خلق شده نیست و </a:t>
            </a:r>
            <a:r>
              <a:rPr lang="fa-IR" sz="2000" dirty="0" smtClean="0">
                <a:solidFill>
                  <a:schemeClr val="tx1"/>
                </a:solidFill>
                <a:latin typeface="Times New Roman" panose="02020603050405020304" pitchFamily="18" charset="0"/>
                <a:cs typeface="B Nazanin" panose="00000400000000000000" pitchFamily="2" charset="-78"/>
              </a:rPr>
              <a:t>بر </a:t>
            </a:r>
            <a:r>
              <a:rPr lang="fa-IR" sz="2000" dirty="0">
                <a:solidFill>
                  <a:schemeClr val="tx1"/>
                </a:solidFill>
                <a:latin typeface="Times New Roman" panose="02020603050405020304" pitchFamily="18" charset="0"/>
                <a:cs typeface="B Nazanin" panose="00000400000000000000" pitchFamily="2" charset="-78"/>
              </a:rPr>
              <a:t>خلاف شاخص </a:t>
            </a:r>
            <a:r>
              <a:rPr lang="en-US" sz="2000" dirty="0" smtClean="0">
                <a:solidFill>
                  <a:schemeClr val="tx1"/>
                </a:solidFill>
                <a:latin typeface="Times New Roman" panose="02020603050405020304" pitchFamily="18" charset="0"/>
                <a:cs typeface="B Nazanin" panose="00000400000000000000" pitchFamily="2" charset="-78"/>
              </a:rPr>
              <a:t>JCR</a:t>
            </a:r>
            <a:r>
              <a:rPr lang="fa-IR" sz="2000" dirty="0" smtClean="0">
                <a:solidFill>
                  <a:schemeClr val="tx1"/>
                </a:solidFill>
                <a:latin typeface="Times New Roman" panose="02020603050405020304" pitchFamily="18" charset="0"/>
                <a:cs typeface="B Nazanin" panose="00000400000000000000" pitchFamily="2" charset="-78"/>
              </a:rPr>
              <a:t> که </a:t>
            </a:r>
            <a:r>
              <a:rPr lang="fa-IR" sz="2000" dirty="0">
                <a:solidFill>
                  <a:schemeClr val="tx1"/>
                </a:solidFill>
                <a:latin typeface="Times New Roman" panose="02020603050405020304" pitchFamily="18" charset="0"/>
                <a:cs typeface="B Nazanin" panose="00000400000000000000" pitchFamily="2" charset="-78"/>
              </a:rPr>
              <a:t>صرفاً تعداد استنادات را در نظر می‌گیرد، </a:t>
            </a:r>
            <a:r>
              <a:rPr lang="fa-IR" sz="2000" dirty="0" smtClean="0">
                <a:solidFill>
                  <a:schemeClr val="tx1"/>
                </a:solidFill>
                <a:latin typeface="Times New Roman" panose="02020603050405020304" pitchFamily="18" charset="0"/>
                <a:cs typeface="B Nazanin" panose="00000400000000000000" pitchFamily="2" charset="-78"/>
              </a:rPr>
              <a:t>این </a:t>
            </a:r>
            <a:r>
              <a:rPr lang="fa-IR" sz="2000" dirty="0">
                <a:solidFill>
                  <a:schemeClr val="tx1"/>
                </a:solidFill>
                <a:latin typeface="Times New Roman" panose="02020603050405020304" pitchFamily="18" charset="0"/>
                <a:cs typeface="B Nazanin" panose="00000400000000000000" pitchFamily="2" charset="-78"/>
              </a:rPr>
              <a:t>معیار هم شمار استنادهای دریافتی یک مجله و هم اهمیت یا اعتبار مجله ای که استنادها از آن می آیند را محاسبه می کند. به عبارت دیگر، استناد از مجلات با اعتبار بالاتر وزن بیشتری دارد و می‌تواند تأثیر مثبت‌تری بر رتبه </a:t>
            </a:r>
            <a:r>
              <a:rPr lang="en-US" sz="2000" dirty="0" smtClean="0">
                <a:solidFill>
                  <a:schemeClr val="tx1"/>
                </a:solidFill>
                <a:latin typeface="Times New Roman" panose="02020603050405020304" pitchFamily="18" charset="0"/>
                <a:cs typeface="B Nazanin" panose="00000400000000000000" pitchFamily="2" charset="-78"/>
              </a:rPr>
              <a:t>SJR</a:t>
            </a:r>
            <a:r>
              <a:rPr lang="fa-IR" sz="2000" dirty="0" smtClean="0">
                <a:solidFill>
                  <a:schemeClr val="tx1"/>
                </a:solidFill>
                <a:latin typeface="Times New Roman" panose="02020603050405020304" pitchFamily="18" charset="0"/>
                <a:cs typeface="B Nazanin" panose="00000400000000000000" pitchFamily="2" charset="-78"/>
              </a:rPr>
              <a:t> یک </a:t>
            </a:r>
            <a:r>
              <a:rPr lang="fa-IR" sz="2000" dirty="0">
                <a:solidFill>
                  <a:schemeClr val="tx1"/>
                </a:solidFill>
                <a:latin typeface="Times New Roman" panose="02020603050405020304" pitchFamily="18" charset="0"/>
                <a:cs typeface="B Nazanin" panose="00000400000000000000" pitchFamily="2" charset="-78"/>
              </a:rPr>
              <a:t>مجله داشته </a:t>
            </a:r>
            <a:r>
              <a:rPr lang="fa-IR" sz="2000" dirty="0" smtClean="0">
                <a:solidFill>
                  <a:schemeClr val="tx1"/>
                </a:solidFill>
                <a:latin typeface="Times New Roman" panose="02020603050405020304" pitchFamily="18" charset="0"/>
                <a:cs typeface="B Nazanin" panose="00000400000000000000" pitchFamily="2" charset="-78"/>
              </a:rPr>
              <a:t>باشد. این </a:t>
            </a:r>
            <a:r>
              <a:rPr lang="fa-IR" sz="2000" dirty="0">
                <a:solidFill>
                  <a:schemeClr val="tx1"/>
                </a:solidFill>
                <a:latin typeface="Times New Roman" panose="02020603050405020304" pitchFamily="18" charset="0"/>
                <a:cs typeface="B Nazanin" panose="00000400000000000000" pitchFamily="2" charset="-78"/>
              </a:rPr>
              <a:t>شاخص بیشتر برای استناد شبکه ای به مجلات بسیار بزرگ و ناهمگن مناسب می باشد. </a:t>
            </a:r>
          </a:p>
        </p:txBody>
      </p:sp>
    </p:spTree>
    <p:extLst>
      <p:ext uri="{BB962C8B-B14F-4D97-AF65-F5344CB8AC3E}">
        <p14:creationId xmlns:p14="http://schemas.microsoft.com/office/powerpoint/2010/main" val="3631411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تفاوت</a:t>
            </a:r>
            <a:r>
              <a:rPr lang="en-US" sz="4400" b="1" dirty="0" smtClean="0">
                <a:solidFill>
                  <a:srgbClr val="002060"/>
                </a:solidFill>
                <a:latin typeface="Times New Roman" panose="02020603050405020304" pitchFamily="18" charset="0"/>
                <a:cs typeface="B Davat" panose="00000400000000000000" pitchFamily="2" charset="-78"/>
              </a:rPr>
              <a:t>SJR </a:t>
            </a:r>
            <a:r>
              <a:rPr lang="fa-IR" sz="4400" b="1" dirty="0" smtClean="0">
                <a:solidFill>
                  <a:srgbClr val="002060"/>
                </a:solidFill>
                <a:latin typeface="Times New Roman" panose="02020603050405020304" pitchFamily="18" charset="0"/>
                <a:cs typeface="B Davat" panose="00000400000000000000" pitchFamily="2" charset="-78"/>
              </a:rPr>
              <a:t> و </a:t>
            </a:r>
            <a:r>
              <a:rPr lang="en-US" sz="4400" b="1" dirty="0">
                <a:solidFill>
                  <a:srgbClr val="002060"/>
                </a:solidFill>
                <a:latin typeface="Times New Roman" panose="02020603050405020304" pitchFamily="18" charset="0"/>
                <a:cs typeface="B Davat" panose="00000400000000000000" pitchFamily="2" charset="-78"/>
              </a:rPr>
              <a:t>Impact Factor</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r>
              <a:rPr lang="en-US" sz="2000" dirty="0" smtClean="0">
                <a:solidFill>
                  <a:schemeClr val="tx1"/>
                </a:solidFill>
                <a:latin typeface="Times New Roman" panose="02020603050405020304" pitchFamily="18" charset="0"/>
                <a:cs typeface="B Nazanin" panose="00000400000000000000" pitchFamily="2" charset="-78"/>
              </a:rPr>
              <a:t>SJR </a:t>
            </a:r>
            <a:r>
              <a:rPr lang="fa-IR" sz="2000" dirty="0" smtClean="0">
                <a:solidFill>
                  <a:schemeClr val="tx1"/>
                </a:solidFill>
                <a:latin typeface="Times New Roman" panose="02020603050405020304" pitchFamily="18" charset="0"/>
                <a:cs typeface="B Nazanin" panose="00000400000000000000" pitchFamily="2" charset="-78"/>
              </a:rPr>
              <a:t> و </a:t>
            </a:r>
            <a:r>
              <a:rPr lang="en-US" sz="2000" dirty="0">
                <a:solidFill>
                  <a:schemeClr val="tx1"/>
                </a:solidFill>
                <a:latin typeface="Times New Roman" panose="02020603050405020304" pitchFamily="18" charset="0"/>
                <a:cs typeface="B Nazanin" panose="00000400000000000000" pitchFamily="2" charset="-78"/>
              </a:rPr>
              <a:t>Impact </a:t>
            </a:r>
            <a:r>
              <a:rPr lang="en-US" sz="2000" dirty="0" smtClean="0">
                <a:solidFill>
                  <a:schemeClr val="tx1"/>
                </a:solidFill>
                <a:latin typeface="Times New Roman" panose="02020603050405020304" pitchFamily="18" charset="0"/>
                <a:cs typeface="B Nazanin" panose="00000400000000000000" pitchFamily="2" charset="-78"/>
              </a:rPr>
              <a:t>Factor</a:t>
            </a:r>
            <a:r>
              <a:rPr lang="fa-IR" sz="2000" dirty="0" smtClean="0">
                <a:solidFill>
                  <a:schemeClr val="tx1"/>
                </a:solidFill>
                <a:latin typeface="Times New Roman" panose="02020603050405020304" pitchFamily="18" charset="0"/>
                <a:cs typeface="B Nazanin" panose="00000400000000000000" pitchFamily="2" charset="-78"/>
              </a:rPr>
              <a:t> هر </a:t>
            </a:r>
            <a:r>
              <a:rPr lang="fa-IR" sz="2000" dirty="0">
                <a:solidFill>
                  <a:schemeClr val="tx1"/>
                </a:solidFill>
                <a:latin typeface="Times New Roman" panose="02020603050405020304" pitchFamily="18" charset="0"/>
                <a:cs typeface="B Nazanin" panose="00000400000000000000" pitchFamily="2" charset="-78"/>
              </a:rPr>
              <a:t>دو معیارهایی برای سنجش اعتبار مجلات علمی هستند، اما تفاوت‌های مهمی دارند. </a:t>
            </a:r>
            <a:r>
              <a:rPr lang="en-US" sz="2000" dirty="0" smtClean="0">
                <a:solidFill>
                  <a:schemeClr val="tx1"/>
                </a:solidFill>
                <a:latin typeface="Times New Roman" panose="02020603050405020304" pitchFamily="18" charset="0"/>
                <a:cs typeface="B Nazanin" panose="00000400000000000000" pitchFamily="2" charset="-78"/>
              </a:rPr>
              <a:t>SJR</a:t>
            </a:r>
            <a:r>
              <a:rPr lang="fa-IR" sz="2000" dirty="0" smtClean="0">
                <a:solidFill>
                  <a:schemeClr val="tx1"/>
                </a:solidFill>
                <a:latin typeface="Times New Roman" panose="02020603050405020304" pitchFamily="18" charset="0"/>
                <a:cs typeface="B Nazanin" panose="00000400000000000000" pitchFamily="2" charset="-78"/>
              </a:rPr>
              <a:t> به </a:t>
            </a:r>
            <a:r>
              <a:rPr lang="fa-IR" sz="2000" dirty="0">
                <a:solidFill>
                  <a:schemeClr val="tx1"/>
                </a:solidFill>
                <a:latin typeface="Times New Roman" panose="02020603050405020304" pitchFamily="18" charset="0"/>
                <a:cs typeface="B Nazanin" panose="00000400000000000000" pitchFamily="2" charset="-78"/>
              </a:rPr>
              <a:t>استنادهای دریافتی یک مجله توجه می‌کند و اهمیت استنادها را بر اساس اعتبار مجلات استناد دهنده وزن دهی می‌کند، به این معنا که استناد از مجلات معتبرتر تأثیر بیشتری دارد. همچنین، بازه زمانی ارزیابی در </a:t>
            </a:r>
            <a:r>
              <a:rPr lang="en-US" sz="2000" dirty="0" smtClean="0">
                <a:solidFill>
                  <a:schemeClr val="tx1"/>
                </a:solidFill>
                <a:latin typeface="Times New Roman" panose="02020603050405020304" pitchFamily="18" charset="0"/>
                <a:cs typeface="B Nazanin" panose="00000400000000000000" pitchFamily="2" charset="-78"/>
              </a:rPr>
              <a:t>SJR</a:t>
            </a:r>
            <a:r>
              <a:rPr lang="fa-IR" sz="2000" dirty="0" smtClean="0">
                <a:solidFill>
                  <a:schemeClr val="tx1"/>
                </a:solidFill>
                <a:latin typeface="Times New Roman" panose="02020603050405020304" pitchFamily="18" charset="0"/>
                <a:cs typeface="B Nazanin" panose="00000400000000000000" pitchFamily="2" charset="-78"/>
              </a:rPr>
              <a:t> طولانی‌تر </a:t>
            </a:r>
            <a:r>
              <a:rPr lang="fa-IR" sz="2000" dirty="0">
                <a:solidFill>
                  <a:schemeClr val="tx1"/>
                </a:solidFill>
                <a:latin typeface="Times New Roman" panose="02020603050405020304" pitchFamily="18" charset="0"/>
                <a:cs typeface="B Nazanin" panose="00000400000000000000" pitchFamily="2" charset="-78"/>
              </a:rPr>
              <a:t>است و به مقالات طی چندین سال نگاه می‌کند. در مقابل، </a:t>
            </a:r>
            <a:r>
              <a:rPr lang="en-US" sz="2000" dirty="0">
                <a:solidFill>
                  <a:schemeClr val="tx1"/>
                </a:solidFill>
                <a:latin typeface="Times New Roman" panose="02020603050405020304" pitchFamily="18" charset="0"/>
                <a:cs typeface="B Nazanin" panose="00000400000000000000" pitchFamily="2" charset="-78"/>
              </a:rPr>
              <a:t>Impact </a:t>
            </a:r>
            <a:r>
              <a:rPr lang="en-US" sz="2000" dirty="0" smtClean="0">
                <a:solidFill>
                  <a:schemeClr val="tx1"/>
                </a:solidFill>
                <a:latin typeface="Times New Roman" panose="02020603050405020304" pitchFamily="18" charset="0"/>
                <a:cs typeface="B Nazanin" panose="00000400000000000000" pitchFamily="2" charset="-78"/>
              </a:rPr>
              <a:t>Factor</a:t>
            </a:r>
            <a:r>
              <a:rPr lang="fa-IR" sz="2000" dirty="0" smtClean="0">
                <a:solidFill>
                  <a:schemeClr val="tx1"/>
                </a:solidFill>
                <a:latin typeface="Times New Roman" panose="02020603050405020304" pitchFamily="18" charset="0"/>
                <a:cs typeface="B Nazanin" panose="00000400000000000000" pitchFamily="2" charset="-78"/>
              </a:rPr>
              <a:t> تنها </a:t>
            </a:r>
            <a:r>
              <a:rPr lang="fa-IR" sz="2000" dirty="0">
                <a:solidFill>
                  <a:schemeClr val="tx1"/>
                </a:solidFill>
                <a:latin typeface="Times New Roman" panose="02020603050405020304" pitchFamily="18" charset="0"/>
                <a:cs typeface="B Nazanin" panose="00000400000000000000" pitchFamily="2" charset="-78"/>
              </a:rPr>
              <a:t>تعداد استنادهای مقالات مجله را در دو سال اخیر ارزیابی می‌کند و به کیفیت یا اعتبار مجلات استناد دهنده توجهی ندارد، بلکه بر اساس کمیت استنادها کار می‌کند.</a:t>
            </a:r>
          </a:p>
        </p:txBody>
      </p:sp>
    </p:spTree>
    <p:extLst>
      <p:ext uri="{BB962C8B-B14F-4D97-AF65-F5344CB8AC3E}">
        <p14:creationId xmlns:p14="http://schemas.microsoft.com/office/powerpoint/2010/main" val="14304514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چارک </a:t>
            </a:r>
            <a:r>
              <a:rPr lang="en-US" sz="4400" b="1" dirty="0" smtClean="0">
                <a:solidFill>
                  <a:srgbClr val="002060"/>
                </a:solidFill>
                <a:latin typeface="Times New Roman" panose="02020603050405020304" pitchFamily="18" charset="0"/>
                <a:cs typeface="B Davat" panose="00000400000000000000" pitchFamily="2" charset="-78"/>
              </a:rPr>
              <a:t>Quartile</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چارک یا </a:t>
            </a:r>
            <a:r>
              <a:rPr lang="en-US" sz="2000" dirty="0" smtClean="0">
                <a:solidFill>
                  <a:schemeClr val="tx1"/>
                </a:solidFill>
                <a:latin typeface="Times New Roman" panose="02020603050405020304" pitchFamily="18" charset="0"/>
                <a:cs typeface="B Nazanin" panose="00000400000000000000" pitchFamily="2" charset="-78"/>
              </a:rPr>
              <a:t>Quartile</a:t>
            </a:r>
            <a:r>
              <a:rPr lang="fa-IR" sz="2000" dirty="0" smtClean="0">
                <a:solidFill>
                  <a:schemeClr val="tx1"/>
                </a:solidFill>
                <a:latin typeface="Times New Roman" panose="02020603050405020304" pitchFamily="18" charset="0"/>
                <a:cs typeface="B Nazanin" panose="00000400000000000000" pitchFamily="2" charset="-78"/>
              </a:rPr>
              <a:t> که عموماً با حرف </a:t>
            </a:r>
            <a:r>
              <a:rPr lang="en-US" sz="2000" dirty="0" smtClean="0">
                <a:solidFill>
                  <a:schemeClr val="tx1"/>
                </a:solidFill>
                <a:latin typeface="Times New Roman" panose="02020603050405020304" pitchFamily="18" charset="0"/>
                <a:cs typeface="B Nazanin" panose="00000400000000000000" pitchFamily="2" charset="-78"/>
              </a:rPr>
              <a:t>Q</a:t>
            </a:r>
            <a:r>
              <a:rPr lang="fa-IR" sz="2000" dirty="0" smtClean="0">
                <a:solidFill>
                  <a:schemeClr val="tx1"/>
                </a:solidFill>
                <a:latin typeface="Times New Roman" panose="02020603050405020304" pitchFamily="18" charset="0"/>
                <a:cs typeface="B Nazanin" panose="00000400000000000000" pitchFamily="2" charset="-78"/>
              </a:rPr>
              <a:t> نمایش داده می‌شود یکی از روش‌های دسته‌بندی نشریات که برای متمایز کردن نشریات یک حوزه موضوعی براساس امتیاز استفاده می‌شود. این روش توسط پایگاه‌های مختلف از جمله </a:t>
            </a:r>
            <a:r>
              <a:rPr lang="en-US" sz="2000" dirty="0" smtClean="0">
                <a:solidFill>
                  <a:schemeClr val="tx1"/>
                </a:solidFill>
                <a:latin typeface="Times New Roman" panose="02020603050405020304" pitchFamily="18" charset="0"/>
                <a:cs typeface="B Nazanin" panose="00000400000000000000" pitchFamily="2" charset="-78"/>
              </a:rPr>
              <a:t>JCR</a:t>
            </a:r>
            <a:r>
              <a:rPr lang="fa-IR" sz="2000" dirty="0" smtClean="0">
                <a:solidFill>
                  <a:schemeClr val="tx1"/>
                </a:solidFill>
                <a:latin typeface="Times New Roman" panose="02020603050405020304" pitchFamily="18" charset="0"/>
                <a:cs typeface="B Nazanin" panose="00000400000000000000" pitchFamily="2" charset="-78"/>
              </a:rPr>
              <a:t>، اسکوپوس و سایمگو استفاده می‌شود و در نتیجه معیار دسته‌بندی با توجه به پایگاه مربوطه می‌تواند </a:t>
            </a:r>
            <a:r>
              <a:rPr lang="en-US" sz="2000" dirty="0" smtClean="0">
                <a:solidFill>
                  <a:schemeClr val="tx1"/>
                </a:solidFill>
                <a:latin typeface="Times New Roman" panose="02020603050405020304" pitchFamily="18" charset="0"/>
                <a:cs typeface="B Nazanin" panose="00000400000000000000" pitchFamily="2" charset="-78"/>
              </a:rPr>
              <a:t>IF</a:t>
            </a:r>
            <a:r>
              <a:rPr lang="fa-IR" sz="2000" dirty="0" smtClean="0">
                <a:solidFill>
                  <a:schemeClr val="tx1"/>
                </a:solidFill>
                <a:latin typeface="Times New Roman" panose="02020603050405020304" pitchFamily="18" charset="0"/>
                <a:cs typeface="B Nazanin" panose="00000400000000000000" pitchFamily="2" charset="-78"/>
              </a:rPr>
              <a:t>، </a:t>
            </a:r>
            <a:r>
              <a:rPr lang="en-US" sz="2000" dirty="0" smtClean="0">
                <a:solidFill>
                  <a:schemeClr val="tx1"/>
                </a:solidFill>
                <a:latin typeface="Times New Roman" panose="02020603050405020304" pitchFamily="18" charset="0"/>
                <a:cs typeface="B Nazanin" panose="00000400000000000000" pitchFamily="2" charset="-78"/>
              </a:rPr>
              <a:t>Cite Score</a:t>
            </a:r>
            <a:r>
              <a:rPr lang="fa-IR" sz="2000" dirty="0" smtClean="0">
                <a:solidFill>
                  <a:schemeClr val="tx1"/>
                </a:solidFill>
                <a:latin typeface="Times New Roman" panose="02020603050405020304" pitchFamily="18" charset="0"/>
                <a:cs typeface="B Nazanin" panose="00000400000000000000" pitchFamily="2" charset="-78"/>
              </a:rPr>
              <a:t> و یا </a:t>
            </a:r>
            <a:r>
              <a:rPr lang="en-US" sz="2000" dirty="0" smtClean="0">
                <a:solidFill>
                  <a:schemeClr val="tx1"/>
                </a:solidFill>
                <a:latin typeface="Times New Roman" panose="02020603050405020304" pitchFamily="18" charset="0"/>
                <a:cs typeface="B Nazanin" panose="00000400000000000000" pitchFamily="2" charset="-78"/>
              </a:rPr>
              <a:t>SJR</a:t>
            </a:r>
            <a:r>
              <a:rPr lang="fa-IR" sz="2000" dirty="0" smtClean="0">
                <a:solidFill>
                  <a:schemeClr val="tx1"/>
                </a:solidFill>
                <a:latin typeface="Times New Roman" panose="02020603050405020304" pitchFamily="18" charset="0"/>
                <a:cs typeface="B Nazanin" panose="00000400000000000000" pitchFamily="2" charset="-78"/>
              </a:rPr>
              <a:t> باشد. </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به طور کلی در این دسته‌بندی، مجلات به چهار گروه </a:t>
            </a:r>
            <a:r>
              <a:rPr lang="en-US" sz="2000" dirty="0" smtClean="0">
                <a:solidFill>
                  <a:schemeClr val="tx1"/>
                </a:solidFill>
                <a:latin typeface="Times New Roman" panose="02020603050405020304" pitchFamily="18" charset="0"/>
                <a:cs typeface="B Nazanin" panose="00000400000000000000" pitchFamily="2" charset="-78"/>
              </a:rPr>
              <a:t>Q1، Q2، Q3</a:t>
            </a:r>
            <a:r>
              <a:rPr lang="fa-IR" sz="2000" dirty="0" smtClean="0">
                <a:solidFill>
                  <a:schemeClr val="tx1"/>
                </a:solidFill>
                <a:latin typeface="Times New Roman" panose="02020603050405020304" pitchFamily="18" charset="0"/>
                <a:cs typeface="B Nazanin" panose="00000400000000000000" pitchFamily="2" charset="-78"/>
              </a:rPr>
              <a:t> و </a:t>
            </a:r>
            <a:r>
              <a:rPr lang="en-US" sz="2000" dirty="0" smtClean="0">
                <a:solidFill>
                  <a:schemeClr val="tx1"/>
                </a:solidFill>
                <a:latin typeface="Times New Roman" panose="02020603050405020304" pitchFamily="18" charset="0"/>
                <a:cs typeface="B Nazanin" panose="00000400000000000000" pitchFamily="2" charset="-78"/>
              </a:rPr>
              <a:t>Q4</a:t>
            </a:r>
            <a:r>
              <a:rPr lang="fa-IR" sz="2000" dirty="0" smtClean="0">
                <a:solidFill>
                  <a:schemeClr val="tx1"/>
                </a:solidFill>
                <a:latin typeface="Times New Roman" panose="02020603050405020304" pitchFamily="18" charset="0"/>
                <a:cs typeface="B Nazanin" panose="00000400000000000000" pitchFamily="2" charset="-78"/>
              </a:rPr>
              <a:t> </a:t>
            </a:r>
            <a:r>
              <a:rPr lang="en-US" sz="2000" dirty="0" smtClean="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تقسیم می‌شوند که در این بین </a:t>
            </a:r>
            <a:r>
              <a:rPr lang="en-US" sz="2000" dirty="0" smtClean="0">
                <a:solidFill>
                  <a:schemeClr val="tx1"/>
                </a:solidFill>
                <a:latin typeface="Times New Roman" panose="02020603050405020304" pitchFamily="18" charset="0"/>
                <a:cs typeface="B Nazanin" panose="00000400000000000000" pitchFamily="2" charset="-78"/>
              </a:rPr>
              <a:t>Q1</a:t>
            </a:r>
            <a:r>
              <a:rPr lang="fa-IR" sz="2000" dirty="0" smtClean="0">
                <a:solidFill>
                  <a:schemeClr val="tx1"/>
                </a:solidFill>
                <a:latin typeface="Times New Roman" panose="02020603050405020304" pitchFamily="18" charset="0"/>
                <a:cs typeface="B Nazanin" panose="00000400000000000000" pitchFamily="2" charset="-78"/>
              </a:rPr>
              <a:t> به بهترین مجلات اشاره دارد. </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در هر بار بررسی مجلات، نسبت به عملکرد مجله ممکن است برخی مجلات امتیاز بالاتری گرفته و از یک چارک به چارک بالاتر صعود کرده و یا بالعکس، امتیاز پایین‌تری کسب کرده و به چارک پایین‌تر سقوط کند.  </a:t>
            </a:r>
          </a:p>
        </p:txBody>
      </p:sp>
    </p:spTree>
    <p:extLst>
      <p:ext uri="{BB962C8B-B14F-4D97-AF65-F5344CB8AC3E}">
        <p14:creationId xmlns:p14="http://schemas.microsoft.com/office/powerpoint/2010/main" val="38865767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چارک </a:t>
            </a:r>
            <a:r>
              <a:rPr lang="en-US" sz="4400" b="1" dirty="0" smtClean="0">
                <a:solidFill>
                  <a:srgbClr val="002060"/>
                </a:solidFill>
                <a:latin typeface="Times New Roman" panose="02020603050405020304" pitchFamily="18" charset="0"/>
                <a:cs typeface="B Davat" panose="00000400000000000000" pitchFamily="2" charset="-78"/>
              </a:rPr>
              <a:t>Quartile</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به طور کلی در این دسته‌بندی، مجلات به چهار گروه </a:t>
            </a:r>
            <a:r>
              <a:rPr lang="en-US" sz="2000" dirty="0" smtClean="0">
                <a:solidFill>
                  <a:schemeClr val="tx1"/>
                </a:solidFill>
                <a:latin typeface="Times New Roman" panose="02020603050405020304" pitchFamily="18" charset="0"/>
                <a:cs typeface="B Nazanin" panose="00000400000000000000" pitchFamily="2" charset="-78"/>
              </a:rPr>
              <a:t>Q1، Q2، Q3</a:t>
            </a:r>
            <a:r>
              <a:rPr lang="fa-IR" sz="2000" dirty="0" smtClean="0">
                <a:solidFill>
                  <a:schemeClr val="tx1"/>
                </a:solidFill>
                <a:latin typeface="Times New Roman" panose="02020603050405020304" pitchFamily="18" charset="0"/>
                <a:cs typeface="B Nazanin" panose="00000400000000000000" pitchFamily="2" charset="-78"/>
              </a:rPr>
              <a:t> و </a:t>
            </a:r>
            <a:r>
              <a:rPr lang="en-US" sz="2000" dirty="0" smtClean="0">
                <a:solidFill>
                  <a:schemeClr val="tx1"/>
                </a:solidFill>
                <a:latin typeface="Times New Roman" panose="02020603050405020304" pitchFamily="18" charset="0"/>
                <a:cs typeface="B Nazanin" panose="00000400000000000000" pitchFamily="2" charset="-78"/>
              </a:rPr>
              <a:t>Q4</a:t>
            </a:r>
            <a:r>
              <a:rPr lang="fa-IR" sz="2000" dirty="0" smtClean="0">
                <a:solidFill>
                  <a:schemeClr val="tx1"/>
                </a:solidFill>
                <a:latin typeface="Times New Roman" panose="02020603050405020304" pitchFamily="18" charset="0"/>
                <a:cs typeface="B Nazanin" panose="00000400000000000000" pitchFamily="2" charset="-78"/>
              </a:rPr>
              <a:t> </a:t>
            </a:r>
            <a:r>
              <a:rPr lang="en-US" sz="2000" dirty="0" smtClean="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تقسیم می‌شوند که در این بین </a:t>
            </a:r>
            <a:r>
              <a:rPr lang="en-US" sz="2000" dirty="0" smtClean="0">
                <a:solidFill>
                  <a:schemeClr val="tx1"/>
                </a:solidFill>
                <a:latin typeface="Times New Roman" panose="02020603050405020304" pitchFamily="18" charset="0"/>
                <a:cs typeface="B Nazanin" panose="00000400000000000000" pitchFamily="2" charset="-78"/>
              </a:rPr>
              <a:t>Q1</a:t>
            </a:r>
            <a:r>
              <a:rPr lang="fa-IR" sz="2000" dirty="0" smtClean="0">
                <a:solidFill>
                  <a:schemeClr val="tx1"/>
                </a:solidFill>
                <a:latin typeface="Times New Roman" panose="02020603050405020304" pitchFamily="18" charset="0"/>
                <a:cs typeface="B Nazanin" panose="00000400000000000000" pitchFamily="2" charset="-78"/>
              </a:rPr>
              <a:t> به بهترین مجلات اشاره دارد. </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در هر بار بررسی مجلات، نسبت به عملکرد مجله ممکن است برخی مجلات امتیاز بالاتری گرفته و از یک چارک به چارک بالاتر صعود کرده و یا بالعکس، امتیاز پایین‌تری کسب کرده و به چارک پایین‌تر سقوط کند. برای مجلاتی که در چارک چهارم قرار دارند، احتمال خروج کلی از لیست مجلات معتبر در صورت کسب امتیاز پایین نیز وجود دارد. </a:t>
            </a:r>
          </a:p>
        </p:txBody>
      </p:sp>
    </p:spTree>
    <p:extLst>
      <p:ext uri="{BB962C8B-B14F-4D97-AF65-F5344CB8AC3E}">
        <p14:creationId xmlns:p14="http://schemas.microsoft.com/office/powerpoint/2010/main" val="39297939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چارک </a:t>
            </a:r>
            <a:r>
              <a:rPr lang="en-US" sz="4400" b="1" dirty="0" smtClean="0">
                <a:solidFill>
                  <a:srgbClr val="002060"/>
                </a:solidFill>
                <a:latin typeface="Times New Roman" panose="02020603050405020304" pitchFamily="18" charset="0"/>
                <a:cs typeface="B Davat" panose="00000400000000000000" pitchFamily="2" charset="-78"/>
              </a:rPr>
              <a:t>Quartile</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برای </a:t>
            </a:r>
            <a:r>
              <a:rPr lang="fa-IR" sz="2000" dirty="0">
                <a:solidFill>
                  <a:schemeClr val="tx1"/>
                </a:solidFill>
                <a:latin typeface="Times New Roman" panose="02020603050405020304" pitchFamily="18" charset="0"/>
                <a:cs typeface="B Nazanin" panose="00000400000000000000" pitchFamily="2" charset="-78"/>
              </a:rPr>
              <a:t>این دسته بندی ابتدا مجلات یک حوزه موضوعی براساس امتیاز از بالاترین به پایین‌ترین مرتب شده و سپس به چهار قسمت تقسیم می‌شوند. </a:t>
            </a:r>
          </a:p>
          <a:p>
            <a:pPr marL="0" indent="0" algn="just">
              <a:lnSpc>
                <a:spcPct val="150000"/>
              </a:lnSpc>
              <a:buNone/>
            </a:pPr>
            <a:r>
              <a:rPr lang="en-US" sz="2000" dirty="0" smtClean="0">
                <a:solidFill>
                  <a:schemeClr val="tx1"/>
                </a:solidFill>
                <a:latin typeface="Times New Roman" panose="02020603050405020304" pitchFamily="18" charset="0"/>
                <a:cs typeface="B Nazanin" panose="00000400000000000000" pitchFamily="2" charset="-78"/>
              </a:rPr>
              <a:t>Q1</a:t>
            </a:r>
            <a:r>
              <a:rPr lang="fa-IR" sz="2000" dirty="0" smtClean="0">
                <a:solidFill>
                  <a:schemeClr val="tx1"/>
                </a:solidFill>
                <a:latin typeface="Times New Roman" panose="02020603050405020304" pitchFamily="18" charset="0"/>
                <a:cs typeface="B Nazanin" panose="00000400000000000000" pitchFamily="2" charset="-78"/>
              </a:rPr>
              <a:t>: مجلاتی </a:t>
            </a:r>
            <a:r>
              <a:rPr lang="fa-IR" sz="2000" dirty="0">
                <a:solidFill>
                  <a:schemeClr val="tx1"/>
                </a:solidFill>
                <a:latin typeface="Times New Roman" panose="02020603050405020304" pitchFamily="18" charset="0"/>
                <a:cs typeface="B Nazanin" panose="00000400000000000000" pitchFamily="2" charset="-78"/>
              </a:rPr>
              <a:t>با بالاترین </a:t>
            </a:r>
            <a:r>
              <a:rPr lang="fa-IR" sz="2000" dirty="0" smtClean="0">
                <a:solidFill>
                  <a:schemeClr val="tx1"/>
                </a:solidFill>
                <a:latin typeface="Times New Roman" panose="02020603050405020304" pitchFamily="18" charset="0"/>
                <a:cs typeface="B Nazanin" panose="00000400000000000000" pitchFamily="2" charset="-78"/>
              </a:rPr>
              <a:t>امتیاز که در 25% اول لیست قرار دارند. </a:t>
            </a:r>
          </a:p>
          <a:p>
            <a:pPr marL="0" indent="0" algn="just">
              <a:lnSpc>
                <a:spcPct val="150000"/>
              </a:lnSpc>
              <a:buNone/>
            </a:pPr>
            <a:r>
              <a:rPr lang="en-US" sz="2000" dirty="0" smtClean="0">
                <a:solidFill>
                  <a:schemeClr val="tx1"/>
                </a:solidFill>
                <a:latin typeface="Times New Roman" panose="02020603050405020304" pitchFamily="18" charset="0"/>
                <a:cs typeface="B Nazanin" panose="00000400000000000000" pitchFamily="2" charset="-78"/>
              </a:rPr>
              <a:t>Q2</a:t>
            </a:r>
            <a:r>
              <a:rPr lang="fa-IR" sz="2000" dirty="0" smtClean="0">
                <a:solidFill>
                  <a:schemeClr val="tx1"/>
                </a:solidFill>
                <a:latin typeface="Times New Roman" panose="02020603050405020304" pitchFamily="18" charset="0"/>
                <a:cs typeface="B Nazanin" panose="00000400000000000000" pitchFamily="2" charset="-78"/>
              </a:rPr>
              <a:t>: </a:t>
            </a:r>
            <a:r>
              <a:rPr lang="en-US" sz="2000" dirty="0" smtClean="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مجلات </a:t>
            </a:r>
            <a:r>
              <a:rPr lang="fa-IR" sz="2000" dirty="0">
                <a:solidFill>
                  <a:schemeClr val="tx1"/>
                </a:solidFill>
                <a:latin typeface="Times New Roman" panose="02020603050405020304" pitchFamily="18" charset="0"/>
                <a:cs typeface="B Nazanin" panose="00000400000000000000" pitchFamily="2" charset="-78"/>
              </a:rPr>
              <a:t>در 25 درصد دوم</a:t>
            </a:r>
          </a:p>
          <a:p>
            <a:pPr marL="0" indent="0" algn="just">
              <a:lnSpc>
                <a:spcPct val="150000"/>
              </a:lnSpc>
              <a:buNone/>
            </a:pPr>
            <a:r>
              <a:rPr lang="en-US" sz="2000" dirty="0" smtClean="0">
                <a:solidFill>
                  <a:schemeClr val="tx1"/>
                </a:solidFill>
                <a:latin typeface="Times New Roman" panose="02020603050405020304" pitchFamily="18" charset="0"/>
                <a:cs typeface="B Nazanin" panose="00000400000000000000" pitchFamily="2" charset="-78"/>
              </a:rPr>
              <a:t>Q3</a:t>
            </a:r>
            <a:r>
              <a:rPr lang="fa-IR" sz="2000" dirty="0" smtClean="0">
                <a:solidFill>
                  <a:schemeClr val="tx1"/>
                </a:solidFill>
                <a:latin typeface="Times New Roman" panose="02020603050405020304" pitchFamily="18" charset="0"/>
                <a:cs typeface="B Nazanin" panose="00000400000000000000" pitchFamily="2" charset="-78"/>
              </a:rPr>
              <a:t>:</a:t>
            </a:r>
            <a:r>
              <a:rPr lang="en-US" sz="2000" dirty="0" smtClean="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مجلات </a:t>
            </a:r>
            <a:r>
              <a:rPr lang="fa-IR" sz="2000" dirty="0">
                <a:solidFill>
                  <a:schemeClr val="tx1"/>
                </a:solidFill>
                <a:latin typeface="Times New Roman" panose="02020603050405020304" pitchFamily="18" charset="0"/>
                <a:cs typeface="B Nazanin" panose="00000400000000000000" pitchFamily="2" charset="-78"/>
              </a:rPr>
              <a:t>در 25 درصد سوم</a:t>
            </a:r>
          </a:p>
          <a:p>
            <a:pPr marL="0" indent="0" algn="just">
              <a:lnSpc>
                <a:spcPct val="150000"/>
              </a:lnSpc>
              <a:buNone/>
            </a:pPr>
            <a:r>
              <a:rPr lang="en-US" sz="2000" dirty="0" smtClean="0">
                <a:solidFill>
                  <a:schemeClr val="tx1"/>
                </a:solidFill>
                <a:latin typeface="Times New Roman" panose="02020603050405020304" pitchFamily="18" charset="0"/>
                <a:cs typeface="B Nazanin" panose="00000400000000000000" pitchFamily="2" charset="-78"/>
              </a:rPr>
              <a:t>Q4</a:t>
            </a:r>
            <a:r>
              <a:rPr lang="fa-IR" sz="2000" dirty="0" smtClean="0">
                <a:solidFill>
                  <a:schemeClr val="tx1"/>
                </a:solidFill>
                <a:latin typeface="Times New Roman" panose="02020603050405020304" pitchFamily="18" charset="0"/>
                <a:cs typeface="B Nazanin" panose="00000400000000000000" pitchFamily="2" charset="-78"/>
              </a:rPr>
              <a:t>: مجلات </a:t>
            </a:r>
            <a:r>
              <a:rPr lang="fa-IR" sz="2000" dirty="0">
                <a:solidFill>
                  <a:schemeClr val="tx1"/>
                </a:solidFill>
                <a:latin typeface="Times New Roman" panose="02020603050405020304" pitchFamily="18" charset="0"/>
                <a:cs typeface="B Nazanin" panose="00000400000000000000" pitchFamily="2" charset="-78"/>
              </a:rPr>
              <a:t>با کمترین </a:t>
            </a:r>
            <a:r>
              <a:rPr lang="fa-IR" sz="2000" dirty="0" smtClean="0">
                <a:solidFill>
                  <a:schemeClr val="tx1"/>
                </a:solidFill>
                <a:latin typeface="Times New Roman" panose="02020603050405020304" pitchFamily="18" charset="0"/>
                <a:cs typeface="B Nazanin" panose="00000400000000000000" pitchFamily="2" charset="-78"/>
              </a:rPr>
              <a:t>امتیاز که در 25 </a:t>
            </a:r>
            <a:r>
              <a:rPr lang="fa-IR" sz="2000" dirty="0">
                <a:solidFill>
                  <a:schemeClr val="tx1"/>
                </a:solidFill>
                <a:latin typeface="Times New Roman" panose="02020603050405020304" pitchFamily="18" charset="0"/>
                <a:cs typeface="B Nazanin" panose="00000400000000000000" pitchFamily="2" charset="-78"/>
              </a:rPr>
              <a:t>درصد </a:t>
            </a:r>
            <a:r>
              <a:rPr lang="fa-IR" sz="2000" dirty="0" smtClean="0">
                <a:solidFill>
                  <a:schemeClr val="tx1"/>
                </a:solidFill>
                <a:latin typeface="Times New Roman" panose="02020603050405020304" pitchFamily="18" charset="0"/>
                <a:cs typeface="B Nazanin" panose="00000400000000000000" pitchFamily="2" charset="-78"/>
              </a:rPr>
              <a:t>پایانی قراردارند. </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برای مثال در صورتی که تعداد مجلات یک حوزه موضوعی در هر یک از پایگاه‌های مذکور 80 عدد باشد، 20 مجله بالاترین امتیاز </a:t>
            </a:r>
            <a:r>
              <a:rPr lang="en-US" sz="2000" dirty="0" smtClean="0">
                <a:solidFill>
                  <a:schemeClr val="tx1"/>
                </a:solidFill>
                <a:latin typeface="Times New Roman" panose="02020603050405020304" pitchFamily="18" charset="0"/>
                <a:cs typeface="B Nazanin" panose="00000400000000000000" pitchFamily="2" charset="-78"/>
              </a:rPr>
              <a:t>Q1</a:t>
            </a:r>
            <a:r>
              <a:rPr lang="fa-IR" sz="2000" dirty="0" smtClean="0">
                <a:solidFill>
                  <a:schemeClr val="tx1"/>
                </a:solidFill>
                <a:latin typeface="Times New Roman" panose="02020603050405020304" pitchFamily="18" charset="0"/>
                <a:cs typeface="B Nazanin" panose="00000400000000000000" pitchFamily="2" charset="-78"/>
              </a:rPr>
              <a:t>، 20 مجله بعد از آن </a:t>
            </a:r>
            <a:r>
              <a:rPr lang="en-US" sz="2000" dirty="0" smtClean="0">
                <a:solidFill>
                  <a:schemeClr val="tx1"/>
                </a:solidFill>
                <a:latin typeface="Times New Roman" panose="02020603050405020304" pitchFamily="18" charset="0"/>
                <a:cs typeface="B Nazanin" panose="00000400000000000000" pitchFamily="2" charset="-78"/>
              </a:rPr>
              <a:t>Q2</a:t>
            </a:r>
            <a:r>
              <a:rPr lang="fa-IR" sz="2000" dirty="0" smtClean="0">
                <a:solidFill>
                  <a:schemeClr val="tx1"/>
                </a:solidFill>
                <a:latin typeface="Times New Roman" panose="02020603050405020304" pitchFamily="18" charset="0"/>
                <a:cs typeface="B Nazanin" panose="00000400000000000000" pitchFamily="2" charset="-78"/>
              </a:rPr>
              <a:t>، 20 مجله سوم </a:t>
            </a:r>
            <a:r>
              <a:rPr lang="en-US" sz="2000" dirty="0" smtClean="0">
                <a:solidFill>
                  <a:schemeClr val="tx1"/>
                </a:solidFill>
                <a:latin typeface="Times New Roman" panose="02020603050405020304" pitchFamily="18" charset="0"/>
                <a:cs typeface="B Nazanin" panose="00000400000000000000" pitchFamily="2" charset="-78"/>
              </a:rPr>
              <a:t>Q3</a:t>
            </a:r>
            <a:r>
              <a:rPr lang="fa-IR" sz="2000" dirty="0" smtClean="0">
                <a:solidFill>
                  <a:schemeClr val="tx1"/>
                </a:solidFill>
                <a:latin typeface="Times New Roman" panose="02020603050405020304" pitchFamily="18" charset="0"/>
                <a:cs typeface="B Nazanin" panose="00000400000000000000" pitchFamily="2" charset="-78"/>
              </a:rPr>
              <a:t> و 20 مجله آخر </a:t>
            </a:r>
            <a:r>
              <a:rPr lang="en-US" sz="2000" dirty="0" smtClean="0">
                <a:solidFill>
                  <a:schemeClr val="tx1"/>
                </a:solidFill>
                <a:latin typeface="Times New Roman" panose="02020603050405020304" pitchFamily="18" charset="0"/>
                <a:cs typeface="B Nazanin" panose="00000400000000000000" pitchFamily="2" charset="-78"/>
              </a:rPr>
              <a:t>Q4</a:t>
            </a:r>
            <a:r>
              <a:rPr lang="fa-IR" sz="2000" dirty="0" smtClean="0">
                <a:solidFill>
                  <a:schemeClr val="tx1"/>
                </a:solidFill>
                <a:latin typeface="Times New Roman" panose="02020603050405020304" pitchFamily="18" charset="0"/>
                <a:cs typeface="B Nazanin" panose="00000400000000000000" pitchFamily="2" charset="-78"/>
              </a:rPr>
              <a:t> محسوب می‌شوند.</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41363409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a:solidFill>
                  <a:srgbClr val="002060"/>
                </a:solidFill>
                <a:latin typeface="Times New Roman" panose="02020603050405020304" pitchFamily="18" charset="0"/>
                <a:cs typeface="B Davat" panose="00000400000000000000" pitchFamily="2" charset="-78"/>
              </a:rPr>
              <a:t>چارک </a:t>
            </a:r>
            <a:r>
              <a:rPr lang="en-US" sz="4400" b="1" dirty="0">
                <a:solidFill>
                  <a:srgbClr val="002060"/>
                </a:solidFill>
                <a:latin typeface="Times New Roman" panose="02020603050405020304" pitchFamily="18" charset="0"/>
                <a:cs typeface="B Davat" panose="00000400000000000000" pitchFamily="2" charset="-78"/>
              </a:rPr>
              <a:t>Quartile</a:t>
            </a:r>
            <a:endParaRPr lang="en-US" sz="4400" b="1" dirty="0">
              <a:solidFill>
                <a:srgbClr val="002060"/>
              </a:solidFill>
              <a:latin typeface="Times New Roman" panose="02020603050405020304" pitchFamily="18" charset="0"/>
              <a:cs typeface="B Nazanin"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3029" y="1416676"/>
            <a:ext cx="7509817" cy="4933950"/>
          </a:xfrm>
        </p:spPr>
      </p:pic>
    </p:spTree>
    <p:extLst>
      <p:ext uri="{BB962C8B-B14F-4D97-AF65-F5344CB8AC3E}">
        <p14:creationId xmlns:p14="http://schemas.microsoft.com/office/powerpoint/2010/main" val="5314762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a:solidFill>
                  <a:srgbClr val="002060"/>
                </a:solidFill>
                <a:latin typeface="Times New Roman" panose="02020603050405020304" pitchFamily="18" charset="0"/>
                <a:cs typeface="B Davat" panose="00000400000000000000" pitchFamily="2" charset="-78"/>
              </a:rPr>
              <a:t>چارک </a:t>
            </a:r>
            <a:r>
              <a:rPr lang="en-US" sz="4400" b="1" dirty="0">
                <a:solidFill>
                  <a:srgbClr val="002060"/>
                </a:solidFill>
                <a:latin typeface="Times New Roman" panose="02020603050405020304" pitchFamily="18" charset="0"/>
                <a:cs typeface="B Davat" panose="00000400000000000000" pitchFamily="2" charset="-78"/>
              </a:rPr>
              <a:t>Quartile</a:t>
            </a:r>
            <a:endParaRPr lang="en-US" sz="4400" b="1" dirty="0">
              <a:solidFill>
                <a:srgbClr val="002060"/>
              </a:solidFill>
              <a:latin typeface="Times New Roman" panose="02020603050405020304" pitchFamily="18" charset="0"/>
              <a:cs typeface="B Nazanin"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مجلات </a:t>
            </a:r>
            <a:r>
              <a:rPr lang="en-US" sz="2000" dirty="0">
                <a:solidFill>
                  <a:schemeClr val="tx1"/>
                </a:solidFill>
                <a:latin typeface="Times New Roman" panose="02020603050405020304" pitchFamily="18" charset="0"/>
                <a:cs typeface="B Nazanin" panose="00000400000000000000" pitchFamily="2" charset="-78"/>
              </a:rPr>
              <a:t>Q1 (Quartile 1</a:t>
            </a:r>
            <a:r>
              <a:rPr lang="en-US" sz="2000" dirty="0" smtClean="0">
                <a:solidFill>
                  <a:schemeClr val="tx1"/>
                </a:solidFill>
                <a:latin typeface="Times New Roman" panose="02020603050405020304" pitchFamily="18" charset="0"/>
                <a:cs typeface="B Nazanin" panose="00000400000000000000" pitchFamily="2" charset="-78"/>
              </a:rPr>
              <a:t>)</a:t>
            </a:r>
            <a:r>
              <a:rPr lang="fa-IR" sz="2000" dirty="0" smtClean="0">
                <a:solidFill>
                  <a:schemeClr val="tx1"/>
                </a:solidFill>
                <a:latin typeface="Times New Roman" panose="02020603050405020304" pitchFamily="18" charset="0"/>
                <a:cs typeface="B Nazanin" panose="00000400000000000000" pitchFamily="2" charset="-78"/>
              </a:rPr>
              <a:t> به </a:t>
            </a:r>
            <a:r>
              <a:rPr lang="fa-IR" sz="2000" dirty="0">
                <a:solidFill>
                  <a:schemeClr val="tx1"/>
                </a:solidFill>
                <a:latin typeface="Times New Roman" panose="02020603050405020304" pitchFamily="18" charset="0"/>
                <a:cs typeface="B Nazanin" panose="00000400000000000000" pitchFamily="2" charset="-78"/>
              </a:rPr>
              <a:t>عنوان معتبرترین و باکیفیت‌ترین مجلات در رتبه‌بندی علمی شناخته می‌شوند و به همین دلیل مورد توجه زیادی از سوی محققان، دانشگاه‌ها و موسسات علمی قرار می‌گیرند</a:t>
            </a:r>
            <a:r>
              <a:rPr lang="fa-IR" sz="2000" dirty="0" smtClean="0">
                <a:solidFill>
                  <a:schemeClr val="tx1"/>
                </a:solidFill>
                <a:latin typeface="Times New Roman" panose="02020603050405020304" pitchFamily="18" charset="0"/>
                <a:cs typeface="B Nazanin" panose="00000400000000000000" pitchFamily="2" charset="-78"/>
              </a:rPr>
              <a:t>.</a:t>
            </a:r>
            <a:endParaRPr lang="fa-IR" sz="2000" dirty="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مقالات </a:t>
            </a:r>
            <a:r>
              <a:rPr lang="fa-IR" sz="2000" dirty="0">
                <a:solidFill>
                  <a:schemeClr val="tx1"/>
                </a:solidFill>
                <a:latin typeface="Times New Roman" panose="02020603050405020304" pitchFamily="18" charset="0"/>
                <a:cs typeface="B Nazanin" panose="00000400000000000000" pitchFamily="2" charset="-78"/>
              </a:rPr>
              <a:t>منتشر شده در </a:t>
            </a:r>
            <a:r>
              <a:rPr lang="fa-IR" sz="2000" dirty="0" smtClean="0">
                <a:solidFill>
                  <a:schemeClr val="tx1"/>
                </a:solidFill>
                <a:latin typeface="Times New Roman" panose="02020603050405020304" pitchFamily="18" charset="0"/>
                <a:cs typeface="B Nazanin" panose="00000400000000000000" pitchFamily="2" charset="-78"/>
              </a:rPr>
              <a:t>مجلات </a:t>
            </a:r>
            <a:r>
              <a:rPr lang="en-US" sz="2000" dirty="0" smtClean="0">
                <a:solidFill>
                  <a:schemeClr val="tx1"/>
                </a:solidFill>
                <a:latin typeface="Times New Roman" panose="02020603050405020304" pitchFamily="18" charset="0"/>
                <a:cs typeface="B Nazanin" panose="00000400000000000000" pitchFamily="2" charset="-78"/>
              </a:rPr>
              <a:t>Q1</a:t>
            </a:r>
            <a:r>
              <a:rPr lang="fa-IR" sz="2000" dirty="0" smtClean="0">
                <a:solidFill>
                  <a:schemeClr val="tx1"/>
                </a:solidFill>
                <a:latin typeface="Times New Roman" panose="02020603050405020304" pitchFamily="18" charset="0"/>
                <a:cs typeface="B Nazanin" panose="00000400000000000000" pitchFamily="2" charset="-78"/>
              </a:rPr>
              <a:t> معمولاً </a:t>
            </a:r>
            <a:r>
              <a:rPr lang="fa-IR" sz="2000" dirty="0">
                <a:solidFill>
                  <a:schemeClr val="tx1"/>
                </a:solidFill>
                <a:latin typeface="Times New Roman" panose="02020603050405020304" pitchFamily="18" charset="0"/>
                <a:cs typeface="B Nazanin" panose="00000400000000000000" pitchFamily="2" charset="-78"/>
              </a:rPr>
              <a:t>بیشترین تعداد استنادها را دریافت می‌کنند. استناد به مقالات نشان‌دهنده این است که سایر پژوهشگران در کارهای خود از آن مقاله استفاده کرده‌اند و آن را به عنوان یک مرجع علمی مهم تلقی می‌کنند. از آنجا که این مجلات بیشتر مورد توجه جامعه علمی قرار می‌گیرند، مقالات آن‌ها نیز بیشتر مطالعه و استناد می‌شوند. بنابراین، انتشار مقاله در این مجلات باعث می‌شود که کارهای پژوهشی بیشتر دیده و استفاده شوند.</a:t>
            </a:r>
          </a:p>
        </p:txBody>
      </p:sp>
    </p:spTree>
    <p:extLst>
      <p:ext uri="{BB962C8B-B14F-4D97-AF65-F5344CB8AC3E}">
        <p14:creationId xmlns:p14="http://schemas.microsoft.com/office/powerpoint/2010/main" val="2873983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 </a:t>
            </a:r>
            <a:r>
              <a:rPr lang="en-US" sz="4400" b="1" dirty="0" smtClean="0">
                <a:solidFill>
                  <a:srgbClr val="002060"/>
                </a:solidFill>
                <a:latin typeface="Times New Roman" panose="02020603050405020304" pitchFamily="18" charset="0"/>
                <a:cs typeface="B Davat" panose="00000400000000000000" pitchFamily="2" charset="-78"/>
              </a:rPr>
              <a:t>H-Index</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r>
              <a:rPr lang="en-US" sz="2000" dirty="0">
                <a:solidFill>
                  <a:schemeClr val="tx1"/>
                </a:solidFill>
                <a:latin typeface="Times New Roman" panose="02020603050405020304" pitchFamily="18" charset="0"/>
                <a:cs typeface="B Nazanin" panose="00000400000000000000" pitchFamily="2" charset="-78"/>
              </a:rPr>
              <a:t>H-index </a:t>
            </a:r>
            <a:r>
              <a:rPr lang="fa-IR" sz="2000" dirty="0" smtClean="0">
                <a:solidFill>
                  <a:schemeClr val="tx1"/>
                </a:solidFill>
                <a:latin typeface="Times New Roman" panose="02020603050405020304" pitchFamily="18" charset="0"/>
                <a:cs typeface="B Nazanin" panose="00000400000000000000" pitchFamily="2" charset="-78"/>
              </a:rPr>
              <a:t> که </a:t>
            </a:r>
            <a:r>
              <a:rPr lang="fa-IR" sz="2000" dirty="0">
                <a:solidFill>
                  <a:schemeClr val="tx1"/>
                </a:solidFill>
                <a:latin typeface="Times New Roman" panose="02020603050405020304" pitchFamily="18" charset="0"/>
                <a:cs typeface="B Nazanin" panose="00000400000000000000" pitchFamily="2" charset="-78"/>
              </a:rPr>
              <a:t>برای نخستین بار توسط خورخه هیرش (</a:t>
            </a:r>
            <a:r>
              <a:rPr lang="en-US" sz="2000" dirty="0">
                <a:solidFill>
                  <a:schemeClr val="tx1"/>
                </a:solidFill>
                <a:latin typeface="Times New Roman" panose="02020603050405020304" pitchFamily="18" charset="0"/>
                <a:cs typeface="B Nazanin" panose="00000400000000000000" pitchFamily="2" charset="-78"/>
              </a:rPr>
              <a:t>Jorge </a:t>
            </a:r>
            <a:r>
              <a:rPr lang="en-US" sz="2000" dirty="0" smtClean="0">
                <a:solidFill>
                  <a:schemeClr val="tx1"/>
                </a:solidFill>
                <a:latin typeface="Times New Roman" panose="02020603050405020304" pitchFamily="18" charset="0"/>
                <a:cs typeface="B Nazanin" panose="00000400000000000000" pitchFamily="2" charset="-78"/>
              </a:rPr>
              <a:t>Hirsch</a:t>
            </a:r>
            <a:r>
              <a:rPr lang="fa-IR" sz="2000" dirty="0" smtClean="0">
                <a:solidFill>
                  <a:schemeClr val="tx1"/>
                </a:solidFill>
                <a:latin typeface="Times New Roman" panose="02020603050405020304" pitchFamily="18" charset="0"/>
                <a:cs typeface="B Nazanin" panose="00000400000000000000" pitchFamily="2" charset="-78"/>
              </a:rPr>
              <a:t>) معرفی </a:t>
            </a:r>
            <a:r>
              <a:rPr lang="fa-IR" sz="2000" dirty="0">
                <a:solidFill>
                  <a:schemeClr val="tx1"/>
                </a:solidFill>
                <a:latin typeface="Times New Roman" panose="02020603050405020304" pitchFamily="18" charset="0"/>
                <a:cs typeface="B Nazanin" panose="00000400000000000000" pitchFamily="2" charset="-78"/>
              </a:rPr>
              <a:t>شد، یکی دیگر از شاخص‌های کلیدی در نظام رتبه‌بندی سایمگو است. این شاخص نه تنها برای ارزیابی پژوهشگران، بلکه برای مجلات نیز استفاده می‌شود. شاخص </a:t>
            </a:r>
            <a:r>
              <a:rPr lang="en-US" sz="2000" dirty="0" smtClean="0">
                <a:solidFill>
                  <a:schemeClr val="tx1"/>
                </a:solidFill>
                <a:latin typeface="Times New Roman" panose="02020603050405020304" pitchFamily="18" charset="0"/>
                <a:cs typeface="B Nazanin" panose="00000400000000000000" pitchFamily="2" charset="-78"/>
              </a:rPr>
              <a:t>H-index</a:t>
            </a:r>
            <a:r>
              <a:rPr lang="fa-IR" sz="2000" dirty="0" smtClean="0">
                <a:solidFill>
                  <a:schemeClr val="tx1"/>
                </a:solidFill>
                <a:latin typeface="Times New Roman" panose="02020603050405020304" pitchFamily="18" charset="0"/>
                <a:cs typeface="B Nazanin" panose="00000400000000000000" pitchFamily="2" charset="-78"/>
              </a:rPr>
              <a:t> یک </a:t>
            </a:r>
            <a:r>
              <a:rPr lang="fa-IR" sz="2000" dirty="0">
                <a:solidFill>
                  <a:schemeClr val="tx1"/>
                </a:solidFill>
                <a:latin typeface="Times New Roman" panose="02020603050405020304" pitchFamily="18" charset="0"/>
                <a:cs typeface="B Nazanin" panose="00000400000000000000" pitchFamily="2" charset="-78"/>
              </a:rPr>
              <a:t>معیار ترکیبی است که به بررسی تعداد مقالات منتشر شده و میزان استناد به آن‌ها در یک مجله می‌پردازد.</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برای </a:t>
            </a:r>
            <a:r>
              <a:rPr lang="fa-IR" sz="2000" dirty="0">
                <a:solidFill>
                  <a:schemeClr val="tx1"/>
                </a:solidFill>
                <a:latin typeface="Times New Roman" panose="02020603050405020304" pitchFamily="18" charset="0"/>
                <a:cs typeface="B Nazanin" panose="00000400000000000000" pitchFamily="2" charset="-78"/>
              </a:rPr>
              <a:t>مثال، اگر یک ژورنال دارای </a:t>
            </a:r>
            <a:r>
              <a:rPr lang="en-US" sz="2000" dirty="0" smtClean="0">
                <a:solidFill>
                  <a:schemeClr val="tx1"/>
                </a:solidFill>
                <a:latin typeface="Times New Roman" panose="02020603050405020304" pitchFamily="18" charset="0"/>
                <a:cs typeface="B Nazanin" panose="00000400000000000000" pitchFamily="2" charset="-78"/>
              </a:rPr>
              <a:t>H-index</a:t>
            </a:r>
            <a:r>
              <a:rPr lang="fa-IR" sz="2000" dirty="0" smtClean="0">
                <a:solidFill>
                  <a:schemeClr val="tx1"/>
                </a:solidFill>
                <a:latin typeface="Times New Roman" panose="02020603050405020304" pitchFamily="18" charset="0"/>
                <a:cs typeface="B Nazanin" panose="00000400000000000000" pitchFamily="2" charset="-78"/>
              </a:rPr>
              <a:t> برابر </a:t>
            </a:r>
            <a:r>
              <a:rPr lang="fa-IR" sz="2000" dirty="0">
                <a:solidFill>
                  <a:schemeClr val="tx1"/>
                </a:solidFill>
                <a:latin typeface="Times New Roman" panose="02020603050405020304" pitchFamily="18" charset="0"/>
                <a:cs typeface="B Nazanin" panose="00000400000000000000" pitchFamily="2" charset="-78"/>
              </a:rPr>
              <a:t>5 باشد، به این معنی است که حداقل 5 مقاله در آن ژورنال وجود دارد که هر کدام حداقل 5 بار مورد استناد قرار گرفته‌اند. این شاخص به نوعی به سنجش تأثیر علمی واقعی یک ژورنال کمک می‌کند و از این طریق می‌تواند نقش بسزایی در انتخاب مجلات علمی داشته باشد.</a:t>
            </a:r>
          </a:p>
        </p:txBody>
      </p:sp>
    </p:spTree>
    <p:extLst>
      <p:ext uri="{BB962C8B-B14F-4D97-AF65-F5344CB8AC3E}">
        <p14:creationId xmlns:p14="http://schemas.microsoft.com/office/powerpoint/2010/main" val="20768672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 </a:t>
            </a:r>
            <a:r>
              <a:rPr lang="en-US" sz="4400" b="1" dirty="0" smtClean="0">
                <a:solidFill>
                  <a:srgbClr val="002060"/>
                </a:solidFill>
                <a:latin typeface="Times New Roman" panose="02020603050405020304" pitchFamily="18" charset="0"/>
                <a:cs typeface="B Davat" panose="00000400000000000000" pitchFamily="2" charset="-78"/>
              </a:rPr>
              <a:t>H-Index</a:t>
            </a:r>
            <a:endParaRPr lang="en-US" sz="4400" b="1" dirty="0">
              <a:solidFill>
                <a:srgbClr val="002060"/>
              </a:solidFill>
              <a:latin typeface="Times New Roman" panose="02020603050405020304" pitchFamily="18" charset="0"/>
              <a:cs typeface="B Davat"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502" y="1727544"/>
            <a:ext cx="9753600" cy="4648200"/>
          </a:xfrm>
          <a:prstGeom prst="rect">
            <a:avLst/>
          </a:prstGeom>
          <a:ln w="9525">
            <a:solidFill>
              <a:schemeClr val="tx1"/>
            </a:solidFill>
          </a:ln>
        </p:spPr>
      </p:pic>
    </p:spTree>
    <p:extLst>
      <p:ext uri="{BB962C8B-B14F-4D97-AF65-F5344CB8AC3E}">
        <p14:creationId xmlns:p14="http://schemas.microsoft.com/office/powerpoint/2010/main" val="130802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818948" cy="807076"/>
          </a:xfrm>
        </p:spPr>
        <p:txBody>
          <a:bodyPr>
            <a:noAutofit/>
          </a:bodyPr>
          <a:lstStyle/>
          <a:p>
            <a:pPr rtl="0"/>
            <a:r>
              <a:rPr lang="en-US" sz="4400" b="1" dirty="0">
                <a:solidFill>
                  <a:srgbClr val="002060"/>
                </a:solidFill>
                <a:latin typeface="Times New Roman" panose="02020603050405020304" pitchFamily="18" charset="0"/>
                <a:cs typeface="B Nazanin" panose="00000400000000000000" pitchFamily="2" charset="-78"/>
              </a:rPr>
              <a:t>ISI: Institute for Scientific Information</a:t>
            </a: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r>
              <a:rPr lang="en-US" sz="2000" dirty="0" smtClean="0">
                <a:solidFill>
                  <a:schemeClr val="tx1"/>
                </a:solidFill>
                <a:latin typeface="Times New Roman" panose="02020603050405020304" pitchFamily="18" charset="0"/>
                <a:cs typeface="B Nazanin" panose="00000400000000000000" pitchFamily="2" charset="-78"/>
              </a:rPr>
              <a:t>ISI</a:t>
            </a:r>
            <a:r>
              <a:rPr lang="fa-IR" sz="2000" dirty="0" smtClean="0">
                <a:solidFill>
                  <a:schemeClr val="tx1"/>
                </a:solidFill>
                <a:latin typeface="Times New Roman" panose="02020603050405020304" pitchFamily="18" charset="0"/>
                <a:cs typeface="B Nazanin" panose="00000400000000000000" pitchFamily="2" charset="-78"/>
              </a:rPr>
              <a:t> مخفف </a:t>
            </a:r>
            <a:r>
              <a:rPr lang="en-US" sz="2000" dirty="0">
                <a:solidFill>
                  <a:schemeClr val="tx1"/>
                </a:solidFill>
                <a:latin typeface="Times New Roman" panose="02020603050405020304" pitchFamily="18" charset="0"/>
                <a:cs typeface="B Nazanin" panose="00000400000000000000" pitchFamily="2" charset="-78"/>
              </a:rPr>
              <a:t> Institute for Scientific Information</a:t>
            </a:r>
            <a:r>
              <a:rPr lang="fa-IR" sz="2000" dirty="0" smtClean="0">
                <a:solidFill>
                  <a:schemeClr val="tx1"/>
                </a:solidFill>
                <a:latin typeface="Times New Roman" panose="02020603050405020304" pitchFamily="18" charset="0"/>
                <a:cs typeface="B Nazanin" panose="00000400000000000000" pitchFamily="2" charset="-78"/>
              </a:rPr>
              <a:t>در </a:t>
            </a:r>
            <a:r>
              <a:rPr lang="fa-IR" sz="2000" dirty="0">
                <a:solidFill>
                  <a:schemeClr val="tx1"/>
                </a:solidFill>
                <a:latin typeface="Times New Roman" panose="02020603050405020304" pitchFamily="18" charset="0"/>
                <a:cs typeface="B Nazanin" panose="00000400000000000000" pitchFamily="2" charset="-78"/>
              </a:rPr>
              <a:t>سال 1960 تاسیس شد و در فیلادلفیا، پنسیلوانیا مستقر است. این یکی از اولین خدمات نمایه سازی استناد بود و از آن زمان به یکی از پرکاربردترین پایگاه های استنادی در جهان تبدیل شده است. </a:t>
            </a:r>
            <a:r>
              <a:rPr lang="en-US" sz="2000" dirty="0" smtClean="0">
                <a:solidFill>
                  <a:schemeClr val="tx1"/>
                </a:solidFill>
                <a:latin typeface="Times New Roman" panose="02020603050405020304" pitchFamily="18" charset="0"/>
                <a:cs typeface="B Nazanin" panose="00000400000000000000" pitchFamily="2" charset="-78"/>
              </a:rPr>
              <a:t>ISI</a:t>
            </a:r>
            <a:r>
              <a:rPr lang="fa-IR" sz="2000" dirty="0" smtClean="0">
                <a:solidFill>
                  <a:schemeClr val="tx1"/>
                </a:solidFill>
                <a:latin typeface="Times New Roman" panose="02020603050405020304" pitchFamily="18" charset="0"/>
                <a:cs typeface="B Nazanin" panose="00000400000000000000" pitchFamily="2" charset="-78"/>
              </a:rPr>
              <a:t> اکنون </a:t>
            </a:r>
            <a:r>
              <a:rPr lang="fa-IR" sz="2000" dirty="0">
                <a:solidFill>
                  <a:schemeClr val="tx1"/>
                </a:solidFill>
                <a:latin typeface="Times New Roman" panose="02020603050405020304" pitchFamily="18" charset="0"/>
                <a:cs typeface="B Nazanin" panose="00000400000000000000" pitchFamily="2" charset="-78"/>
              </a:rPr>
              <a:t>بخشی از </a:t>
            </a:r>
            <a:r>
              <a:rPr lang="en-US" sz="2000" dirty="0" err="1">
                <a:solidFill>
                  <a:schemeClr val="tx1"/>
                </a:solidFill>
                <a:latin typeface="Times New Roman" panose="02020603050405020304" pitchFamily="18" charset="0"/>
                <a:cs typeface="B Nazanin" panose="00000400000000000000" pitchFamily="2" charset="-78"/>
              </a:rPr>
              <a:t>Clarivate</a:t>
            </a:r>
            <a:r>
              <a:rPr lang="en-US" sz="2000" dirty="0">
                <a:solidFill>
                  <a:schemeClr val="tx1"/>
                </a:solidFill>
                <a:latin typeface="Times New Roman" panose="02020603050405020304" pitchFamily="18" charset="0"/>
                <a:cs typeface="B Nazanin" panose="00000400000000000000" pitchFamily="2" charset="-78"/>
              </a:rPr>
              <a:t> </a:t>
            </a:r>
            <a:r>
              <a:rPr lang="en-US" sz="2000" dirty="0" smtClean="0">
                <a:solidFill>
                  <a:schemeClr val="tx1"/>
                </a:solidFill>
                <a:latin typeface="Times New Roman" panose="02020603050405020304" pitchFamily="18" charset="0"/>
                <a:cs typeface="B Nazanin" panose="00000400000000000000" pitchFamily="2" charset="-78"/>
              </a:rPr>
              <a:t>Analytics</a:t>
            </a:r>
            <a:r>
              <a:rPr lang="fa-IR" sz="2000" dirty="0" smtClean="0">
                <a:solidFill>
                  <a:schemeClr val="tx1"/>
                </a:solidFill>
                <a:latin typeface="Times New Roman" panose="02020603050405020304" pitchFamily="18" charset="0"/>
                <a:cs typeface="B Nazanin" panose="00000400000000000000" pitchFamily="2" charset="-78"/>
              </a:rPr>
              <a:t> است </a:t>
            </a:r>
            <a:r>
              <a:rPr lang="fa-IR" sz="2000" dirty="0">
                <a:solidFill>
                  <a:schemeClr val="tx1"/>
                </a:solidFill>
                <a:latin typeface="Times New Roman" panose="02020603050405020304" pitchFamily="18" charset="0"/>
                <a:cs typeface="B Nazanin" panose="00000400000000000000" pitchFamily="2" charset="-78"/>
              </a:rPr>
              <a:t>و به عنوان </a:t>
            </a:r>
            <a:r>
              <a:rPr lang="en-US" sz="2000" dirty="0">
                <a:solidFill>
                  <a:schemeClr val="tx1"/>
                </a:solidFill>
                <a:latin typeface="Times New Roman" panose="02020603050405020304" pitchFamily="18" charset="0"/>
                <a:cs typeface="B Nazanin" panose="00000400000000000000" pitchFamily="2" charset="-78"/>
              </a:rPr>
              <a:t>Web of </a:t>
            </a:r>
            <a:r>
              <a:rPr lang="en-US" sz="2000" dirty="0" smtClean="0">
                <a:solidFill>
                  <a:schemeClr val="tx1"/>
                </a:solidFill>
                <a:latin typeface="Times New Roman" panose="02020603050405020304" pitchFamily="18" charset="0"/>
                <a:cs typeface="B Nazanin" panose="00000400000000000000" pitchFamily="2" charset="-78"/>
              </a:rPr>
              <a:t>Science</a:t>
            </a:r>
            <a:r>
              <a:rPr lang="fa-IR" sz="2000" dirty="0" smtClean="0">
                <a:solidFill>
                  <a:schemeClr val="tx1"/>
                </a:solidFill>
                <a:latin typeface="Times New Roman" panose="02020603050405020304" pitchFamily="18" charset="0"/>
                <a:cs typeface="B Nazanin" panose="00000400000000000000" pitchFamily="2" charset="-78"/>
              </a:rPr>
              <a:t> شناخته </a:t>
            </a:r>
            <a:r>
              <a:rPr lang="fa-IR" sz="2000" dirty="0">
                <a:solidFill>
                  <a:schemeClr val="tx1"/>
                </a:solidFill>
                <a:latin typeface="Times New Roman" panose="02020603050405020304" pitchFamily="18" charset="0"/>
                <a:cs typeface="B Nazanin" panose="00000400000000000000" pitchFamily="2" charset="-78"/>
              </a:rPr>
              <a:t>می شود</a:t>
            </a:r>
            <a:r>
              <a:rPr lang="fa-IR" sz="2000" dirty="0" smtClean="0">
                <a:solidFill>
                  <a:schemeClr val="tx1"/>
                </a:solidFill>
                <a:latin typeface="Times New Roman" panose="02020603050405020304" pitchFamily="18" charset="0"/>
                <a:cs typeface="B Nazanin" panose="00000400000000000000" pitchFamily="2" charset="-78"/>
              </a:rPr>
              <a:t>. </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فهرست مجلات </a:t>
            </a:r>
            <a:r>
              <a:rPr lang="en-US" sz="2000" dirty="0" smtClean="0">
                <a:solidFill>
                  <a:schemeClr val="tx1"/>
                </a:solidFill>
                <a:latin typeface="Times New Roman" panose="02020603050405020304" pitchFamily="18" charset="0"/>
                <a:cs typeface="B Nazanin" panose="00000400000000000000" pitchFamily="2" charset="-78"/>
              </a:rPr>
              <a:t>JCR (Journal </a:t>
            </a:r>
            <a:r>
              <a:rPr lang="en-US" sz="2000" dirty="0">
                <a:solidFill>
                  <a:schemeClr val="tx1"/>
                </a:solidFill>
                <a:latin typeface="Times New Roman" panose="02020603050405020304" pitchFamily="18" charset="0"/>
                <a:cs typeface="B Nazanin" panose="00000400000000000000" pitchFamily="2" charset="-78"/>
              </a:rPr>
              <a:t>Citation </a:t>
            </a:r>
            <a:r>
              <a:rPr lang="en-US" sz="2000" dirty="0" smtClean="0">
                <a:solidFill>
                  <a:schemeClr val="tx1"/>
                </a:solidFill>
                <a:latin typeface="Times New Roman" panose="02020603050405020304" pitchFamily="18" charset="0"/>
                <a:cs typeface="B Nazanin" panose="00000400000000000000" pitchFamily="2" charset="-78"/>
              </a:rPr>
              <a:t>report)</a:t>
            </a:r>
            <a:r>
              <a:rPr lang="fa-IR" sz="2000" dirty="0" smtClean="0">
                <a:solidFill>
                  <a:schemeClr val="tx1"/>
                </a:solidFill>
                <a:latin typeface="Times New Roman" panose="02020603050405020304" pitchFamily="18" charset="0"/>
                <a:cs typeface="B Nazanin" panose="00000400000000000000" pitchFamily="2" charset="-78"/>
              </a:rPr>
              <a:t> و </a:t>
            </a:r>
            <a:r>
              <a:rPr lang="en-US" sz="2000" dirty="0" smtClean="0">
                <a:solidFill>
                  <a:schemeClr val="tx1"/>
                </a:solidFill>
                <a:latin typeface="Times New Roman" panose="02020603050405020304" pitchFamily="18" charset="0"/>
                <a:cs typeface="B Nazanin" panose="00000400000000000000" pitchFamily="2" charset="-78"/>
              </a:rPr>
              <a:t>MJL(Master </a:t>
            </a:r>
            <a:r>
              <a:rPr lang="en-US" sz="2000" dirty="0">
                <a:solidFill>
                  <a:schemeClr val="tx1"/>
                </a:solidFill>
                <a:latin typeface="Times New Roman" panose="02020603050405020304" pitchFamily="18" charset="0"/>
                <a:cs typeface="B Nazanin" panose="00000400000000000000" pitchFamily="2" charset="-78"/>
              </a:rPr>
              <a:t>Journal </a:t>
            </a:r>
            <a:r>
              <a:rPr lang="en-US" sz="2000" dirty="0" smtClean="0">
                <a:solidFill>
                  <a:schemeClr val="tx1"/>
                </a:solidFill>
                <a:latin typeface="Times New Roman" panose="02020603050405020304" pitchFamily="18" charset="0"/>
                <a:cs typeface="B Nazanin" panose="00000400000000000000" pitchFamily="2" charset="-78"/>
              </a:rPr>
              <a:t>List)</a:t>
            </a:r>
            <a:r>
              <a:rPr lang="fa-IR" sz="2000" dirty="0" smtClean="0">
                <a:solidFill>
                  <a:schemeClr val="tx1"/>
                </a:solidFill>
                <a:latin typeface="Times New Roman" panose="02020603050405020304" pitchFamily="18" charset="0"/>
                <a:cs typeface="B Nazanin" panose="00000400000000000000" pitchFamily="2" charset="-78"/>
              </a:rPr>
              <a:t> و شاخص استنادی </a:t>
            </a:r>
            <a:r>
              <a:rPr lang="en-US" sz="2000" dirty="0" smtClean="0">
                <a:solidFill>
                  <a:schemeClr val="tx1"/>
                </a:solidFill>
                <a:latin typeface="Times New Roman" panose="02020603050405020304" pitchFamily="18" charset="0"/>
                <a:cs typeface="B Nazanin" panose="00000400000000000000" pitchFamily="2" charset="-78"/>
              </a:rPr>
              <a:t>IF (Impact Factor)</a:t>
            </a:r>
            <a:r>
              <a:rPr lang="fa-IR" sz="2000" dirty="0" smtClean="0">
                <a:solidFill>
                  <a:schemeClr val="tx1"/>
                </a:solidFill>
                <a:latin typeface="Times New Roman" panose="02020603050405020304" pitchFamily="18" charset="0"/>
                <a:cs typeface="B Nazanin" panose="00000400000000000000" pitchFamily="2" charset="-78"/>
              </a:rPr>
              <a:t> همگی از محصولات </a:t>
            </a:r>
            <a:r>
              <a:rPr lang="en-US" sz="2000" dirty="0" smtClean="0">
                <a:solidFill>
                  <a:schemeClr val="tx1"/>
                </a:solidFill>
                <a:latin typeface="Times New Roman" panose="02020603050405020304" pitchFamily="18" charset="0"/>
                <a:cs typeface="B Nazanin" panose="00000400000000000000" pitchFamily="2" charset="-78"/>
              </a:rPr>
              <a:t>ISI</a:t>
            </a:r>
            <a:r>
              <a:rPr lang="fa-IR" sz="2000" dirty="0" smtClean="0">
                <a:solidFill>
                  <a:schemeClr val="tx1"/>
                </a:solidFill>
                <a:latin typeface="Times New Roman" panose="02020603050405020304" pitchFamily="18" charset="0"/>
                <a:cs typeface="B Nazanin" panose="00000400000000000000" pitchFamily="2" charset="-78"/>
              </a:rPr>
              <a:t> هستند. </a:t>
            </a:r>
            <a:endParaRPr lang="en-US"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6571684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نقاط ضعف شاخص </a:t>
            </a:r>
            <a:r>
              <a:rPr lang="en-US" sz="4400" b="1" dirty="0" smtClean="0">
                <a:solidFill>
                  <a:srgbClr val="002060"/>
                </a:solidFill>
                <a:latin typeface="Times New Roman" panose="02020603050405020304" pitchFamily="18" charset="0"/>
                <a:cs typeface="B Davat" panose="00000400000000000000" pitchFamily="2" charset="-78"/>
              </a:rPr>
              <a:t>H-Index</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algn="just">
              <a:lnSpc>
                <a:spcPct val="150000"/>
              </a:lnSpc>
              <a:buFont typeface="Wingdings" panose="05000000000000000000" pitchFamily="2" charset="2"/>
              <a:buChar char="ü"/>
            </a:pPr>
            <a:r>
              <a:rPr lang="fa-IR" sz="2000" dirty="0" smtClean="0">
                <a:solidFill>
                  <a:schemeClr val="tx1"/>
                </a:solidFill>
                <a:latin typeface="Times New Roman" panose="02020603050405020304" pitchFamily="18" charset="0"/>
                <a:cs typeface="B Nazanin" panose="00000400000000000000" pitchFamily="2" charset="-78"/>
              </a:rPr>
              <a:t>این </a:t>
            </a:r>
            <a:r>
              <a:rPr lang="fa-IR" sz="2000" dirty="0">
                <a:solidFill>
                  <a:schemeClr val="tx1"/>
                </a:solidFill>
                <a:latin typeface="Times New Roman" panose="02020603050405020304" pitchFamily="18" charset="0"/>
                <a:cs typeface="B Nazanin" panose="00000400000000000000" pitchFamily="2" charset="-78"/>
              </a:rPr>
              <a:t>شاخص، تعداد مقالات استناد شده را اندازه گیری می کند بدون اینکه در نظر بگیرد دلیل استناد کردن و یا استفاده از این مقاله چه بوده است؟ شاید دلیل منفی داشته است.</a:t>
            </a:r>
          </a:p>
          <a:p>
            <a:pPr algn="just">
              <a:lnSpc>
                <a:spcPct val="150000"/>
              </a:lnSpc>
              <a:buFont typeface="Wingdings" panose="05000000000000000000" pitchFamily="2" charset="2"/>
              <a:buChar char="ü"/>
            </a:pPr>
            <a:r>
              <a:rPr lang="fa-IR" sz="2000" dirty="0">
                <a:solidFill>
                  <a:schemeClr val="tx1"/>
                </a:solidFill>
                <a:latin typeface="Times New Roman" panose="02020603050405020304" pitchFamily="18" charset="0"/>
                <a:cs typeface="B Nazanin" panose="00000400000000000000" pitchFamily="2" charset="-78"/>
              </a:rPr>
              <a:t>این شاخص، تغییرات در میانگین تعداد استنادات یا انتشارات در رشته های مختلف را محاسبه نمی کند.</a:t>
            </a:r>
          </a:p>
          <a:p>
            <a:pPr algn="just">
              <a:lnSpc>
                <a:spcPct val="150000"/>
              </a:lnSpc>
              <a:buFont typeface="Wingdings" panose="05000000000000000000" pitchFamily="2" charset="2"/>
              <a:buChar char="ü"/>
            </a:pPr>
            <a:r>
              <a:rPr lang="fa-IR" sz="2000" dirty="0" smtClean="0">
                <a:solidFill>
                  <a:schemeClr val="tx1"/>
                </a:solidFill>
                <a:latin typeface="Times New Roman" panose="02020603050405020304" pitchFamily="18" charset="0"/>
                <a:cs typeface="B Nazanin" panose="00000400000000000000" pitchFamily="2" charset="-78"/>
              </a:rPr>
              <a:t>این </a:t>
            </a:r>
            <a:r>
              <a:rPr lang="fa-IR" sz="2000" dirty="0">
                <a:solidFill>
                  <a:schemeClr val="tx1"/>
                </a:solidFill>
                <a:latin typeface="Times New Roman" panose="02020603050405020304" pitchFamily="18" charset="0"/>
                <a:cs typeface="B Nazanin" panose="00000400000000000000" pitchFamily="2" charset="-78"/>
              </a:rPr>
              <a:t>شاخص نیز مانند سایر معیارها، بر اساس داده های قبلی پایه گذاری می شود و یک پیش بینی کننده معتبر از عملکردهای آینده </a:t>
            </a:r>
            <a:r>
              <a:rPr lang="fa-IR" sz="2000" dirty="0" smtClean="0">
                <a:solidFill>
                  <a:schemeClr val="tx1"/>
                </a:solidFill>
                <a:latin typeface="Times New Roman" panose="02020603050405020304" pitchFamily="18" charset="0"/>
                <a:cs typeface="B Nazanin" panose="00000400000000000000" pitchFamily="2" charset="-78"/>
              </a:rPr>
              <a:t>نیست. </a:t>
            </a:r>
          </a:p>
          <a:p>
            <a:pPr algn="just">
              <a:lnSpc>
                <a:spcPct val="150000"/>
              </a:lnSpc>
              <a:buFont typeface="Wingdings" panose="05000000000000000000" pitchFamily="2" charset="2"/>
              <a:buChar char="ü"/>
            </a:pPr>
            <a:r>
              <a:rPr lang="fa-IR" sz="2000" dirty="0" smtClean="0">
                <a:solidFill>
                  <a:schemeClr val="tx1"/>
                </a:solidFill>
                <a:latin typeface="Times New Roman" panose="02020603050405020304" pitchFamily="18" charset="0"/>
                <a:cs typeface="B Nazanin" panose="00000400000000000000" pitchFamily="2" charset="-78"/>
              </a:rPr>
              <a:t>این شاخص مقالات پراستناد و کم‌استناد را نادیده می‌گیرد.</a:t>
            </a:r>
          </a:p>
          <a:p>
            <a:pPr algn="just">
              <a:lnSpc>
                <a:spcPct val="150000"/>
              </a:lnSpc>
              <a:buFont typeface="Wingdings" panose="05000000000000000000" pitchFamily="2" charset="2"/>
              <a:buChar char="ü"/>
            </a:pPr>
            <a:r>
              <a:rPr lang="fa-IR" sz="2000" dirty="0" smtClean="0">
                <a:solidFill>
                  <a:schemeClr val="tx1"/>
                </a:solidFill>
                <a:latin typeface="Times New Roman" panose="02020603050405020304" pitchFamily="18" charset="0"/>
                <a:cs typeface="B Nazanin" panose="00000400000000000000" pitchFamily="2" charset="-78"/>
              </a:rPr>
              <a:t>عمر مجله در تعیین </a:t>
            </a:r>
            <a:r>
              <a:rPr lang="en-US" sz="2000" dirty="0" smtClean="0">
                <a:solidFill>
                  <a:schemeClr val="tx1"/>
                </a:solidFill>
                <a:latin typeface="Times New Roman" panose="02020603050405020304" pitchFamily="18" charset="0"/>
                <a:cs typeface="B Nazanin" panose="00000400000000000000" pitchFamily="2" charset="-78"/>
              </a:rPr>
              <a:t>H-index</a:t>
            </a:r>
            <a:r>
              <a:rPr lang="fa-IR" sz="2000" dirty="0" smtClean="0">
                <a:solidFill>
                  <a:schemeClr val="tx1"/>
                </a:solidFill>
                <a:latin typeface="Times New Roman" panose="02020603050405020304" pitchFamily="18" charset="0"/>
                <a:cs typeface="B Nazanin" panose="00000400000000000000" pitchFamily="2" charset="-78"/>
              </a:rPr>
              <a:t> تأثیر بسزایی دارد و مجلات قدیمی‌تر امکان دریافت </a:t>
            </a:r>
            <a:r>
              <a:rPr lang="en-US" sz="2000" dirty="0" smtClean="0">
                <a:solidFill>
                  <a:schemeClr val="tx1"/>
                </a:solidFill>
                <a:latin typeface="Times New Roman" panose="02020603050405020304" pitchFamily="18" charset="0"/>
                <a:cs typeface="B Nazanin" panose="00000400000000000000" pitchFamily="2" charset="-78"/>
              </a:rPr>
              <a:t>H-Index</a:t>
            </a:r>
            <a:r>
              <a:rPr lang="fa-IR" sz="2000" dirty="0" smtClean="0">
                <a:solidFill>
                  <a:schemeClr val="tx1"/>
                </a:solidFill>
                <a:latin typeface="Times New Roman" panose="02020603050405020304" pitchFamily="18" charset="0"/>
                <a:cs typeface="B Nazanin" panose="00000400000000000000" pitchFamily="2" charset="-78"/>
              </a:rPr>
              <a:t> بالاتری دارند. </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2795928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 </a:t>
            </a:r>
            <a:r>
              <a:rPr lang="en-US" sz="4400" b="1" dirty="0" smtClean="0">
                <a:solidFill>
                  <a:srgbClr val="002060"/>
                </a:solidFill>
                <a:latin typeface="Times New Roman" panose="02020603050405020304" pitchFamily="18" charset="0"/>
                <a:cs typeface="B Davat" panose="00000400000000000000" pitchFamily="2" charset="-78"/>
              </a:rPr>
              <a:t>IPP</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شاخص </a:t>
            </a:r>
            <a:r>
              <a:rPr lang="en-US" sz="2000" dirty="0" smtClean="0">
                <a:solidFill>
                  <a:schemeClr val="tx1"/>
                </a:solidFill>
                <a:latin typeface="Times New Roman" panose="02020603050405020304" pitchFamily="18" charset="0"/>
                <a:cs typeface="B Nazanin" panose="00000400000000000000" pitchFamily="2" charset="-78"/>
              </a:rPr>
              <a:t>IPP (</a:t>
            </a:r>
            <a:r>
              <a:rPr lang="en-US" sz="2000" dirty="0">
                <a:solidFill>
                  <a:schemeClr val="tx1"/>
                </a:solidFill>
                <a:latin typeface="Times New Roman" panose="02020603050405020304" pitchFamily="18" charset="0"/>
                <a:cs typeface="B Nazanin" panose="00000400000000000000" pitchFamily="2" charset="-78"/>
              </a:rPr>
              <a:t>Impact per publication</a:t>
            </a:r>
            <a:r>
              <a:rPr lang="en-US" sz="2000" dirty="0" smtClean="0">
                <a:solidFill>
                  <a:schemeClr val="tx1"/>
                </a:solidFill>
                <a:latin typeface="Times New Roman" panose="02020603050405020304" pitchFamily="18" charset="0"/>
                <a:cs typeface="B Nazanin" panose="00000400000000000000" pitchFamily="2" charset="-78"/>
              </a:rPr>
              <a:t>)</a:t>
            </a:r>
            <a:r>
              <a:rPr lang="fa-IR" sz="2000" dirty="0" smtClean="0">
                <a:solidFill>
                  <a:schemeClr val="tx1"/>
                </a:solidFill>
                <a:latin typeface="Times New Roman" panose="02020603050405020304" pitchFamily="18" charset="0"/>
                <a:cs typeface="B Nazanin" panose="00000400000000000000" pitchFamily="2" charset="-78"/>
              </a:rPr>
              <a:t> شاخص «تأثیر </a:t>
            </a:r>
            <a:r>
              <a:rPr lang="fa-IR" sz="2000" dirty="0">
                <a:solidFill>
                  <a:schemeClr val="tx1"/>
                </a:solidFill>
                <a:latin typeface="Times New Roman" panose="02020603050405020304" pitchFamily="18" charset="0"/>
                <a:cs typeface="B Nazanin" panose="00000400000000000000" pitchFamily="2" charset="-78"/>
              </a:rPr>
              <a:t>به ازای هر </a:t>
            </a:r>
            <a:r>
              <a:rPr lang="fa-IR" sz="2000" dirty="0" smtClean="0">
                <a:solidFill>
                  <a:schemeClr val="tx1"/>
                </a:solidFill>
                <a:latin typeface="Times New Roman" panose="02020603050405020304" pitchFamily="18" charset="0"/>
                <a:cs typeface="B Nazanin" panose="00000400000000000000" pitchFamily="2" charset="-78"/>
              </a:rPr>
              <a:t>مدرک» </a:t>
            </a:r>
            <a:r>
              <a:rPr lang="fa-IR" sz="2000" dirty="0">
                <a:solidFill>
                  <a:schemeClr val="tx1"/>
                </a:solidFill>
                <a:latin typeface="Times New Roman" panose="02020603050405020304" pitchFamily="18" charset="0"/>
                <a:cs typeface="B Nazanin" panose="00000400000000000000" pitchFamily="2" charset="-78"/>
              </a:rPr>
              <a:t>یا «</a:t>
            </a:r>
            <a:r>
              <a:rPr lang="fa-IR" sz="2000" dirty="0" smtClean="0">
                <a:solidFill>
                  <a:schemeClr val="tx1"/>
                </a:solidFill>
                <a:latin typeface="Times New Roman" panose="02020603050405020304" pitchFamily="18" charset="0"/>
                <a:cs typeface="B Nazanin" panose="00000400000000000000" pitchFamily="2" charset="-78"/>
              </a:rPr>
              <a:t>ضریب </a:t>
            </a:r>
            <a:r>
              <a:rPr lang="fa-IR" sz="2000" dirty="0">
                <a:solidFill>
                  <a:schemeClr val="tx1"/>
                </a:solidFill>
                <a:latin typeface="Times New Roman" panose="02020603050405020304" pitchFamily="18" charset="0"/>
                <a:cs typeface="B Nazanin" panose="00000400000000000000" pitchFamily="2" charset="-78"/>
              </a:rPr>
              <a:t>تأثیر خام </a:t>
            </a:r>
            <a:r>
              <a:rPr lang="fa-IR" sz="2000" dirty="0" smtClean="0">
                <a:solidFill>
                  <a:schemeClr val="tx1"/>
                </a:solidFill>
                <a:latin typeface="Times New Roman" panose="02020603050405020304" pitchFamily="18" charset="0"/>
                <a:cs typeface="B Nazanin" panose="00000400000000000000" pitchFamily="2" charset="-78"/>
              </a:rPr>
              <a:t>مجله» </a:t>
            </a:r>
            <a:r>
              <a:rPr lang="fa-IR" sz="2000" dirty="0">
                <a:solidFill>
                  <a:schemeClr val="tx1"/>
                </a:solidFill>
                <a:latin typeface="Times New Roman" panose="02020603050405020304" pitchFamily="18" charset="0"/>
                <a:cs typeface="B Nazanin" panose="00000400000000000000" pitchFamily="2" charset="-78"/>
              </a:rPr>
              <a:t>که مشابه </a:t>
            </a:r>
            <a:r>
              <a:rPr lang="en-US" sz="2000" dirty="0" smtClean="0">
                <a:solidFill>
                  <a:schemeClr val="tx1"/>
                </a:solidFill>
                <a:latin typeface="Times New Roman" panose="02020603050405020304" pitchFamily="18" charset="0"/>
                <a:cs typeface="B Nazanin" panose="00000400000000000000" pitchFamily="2" charset="-78"/>
              </a:rPr>
              <a:t>Impact factor</a:t>
            </a:r>
            <a:r>
              <a:rPr lang="fa-IR" sz="2000" dirty="0" smtClean="0">
                <a:solidFill>
                  <a:schemeClr val="tx1"/>
                </a:solidFill>
                <a:latin typeface="Times New Roman" panose="02020603050405020304" pitchFamily="18" charset="0"/>
                <a:cs typeface="B Nazanin" panose="00000400000000000000" pitchFamily="2" charset="-78"/>
              </a:rPr>
              <a:t> در </a:t>
            </a:r>
            <a:r>
              <a:rPr lang="fa-IR" sz="2000" dirty="0">
                <a:solidFill>
                  <a:schemeClr val="tx1"/>
                </a:solidFill>
                <a:latin typeface="Times New Roman" panose="02020603050405020304" pitchFamily="18" charset="0"/>
                <a:cs typeface="B Nazanin" panose="00000400000000000000" pitchFamily="2" charset="-78"/>
              </a:rPr>
              <a:t>پایگاه </a:t>
            </a:r>
            <a:r>
              <a:rPr lang="en-US" sz="2000" dirty="0" smtClean="0">
                <a:solidFill>
                  <a:schemeClr val="tx1"/>
                </a:solidFill>
                <a:latin typeface="Times New Roman" panose="02020603050405020304" pitchFamily="18" charset="0"/>
                <a:cs typeface="B Nazanin" panose="00000400000000000000" pitchFamily="2" charset="-78"/>
              </a:rPr>
              <a:t>JCR</a:t>
            </a:r>
            <a:r>
              <a:rPr lang="fa-IR" sz="2000" dirty="0" smtClean="0">
                <a:solidFill>
                  <a:schemeClr val="tx1"/>
                </a:solidFill>
                <a:latin typeface="Times New Roman" panose="02020603050405020304" pitchFamily="18" charset="0"/>
                <a:cs typeface="B Nazanin" panose="00000400000000000000" pitchFamily="2" charset="-78"/>
              </a:rPr>
              <a:t> است</a:t>
            </a:r>
            <a:r>
              <a:rPr lang="fa-IR" sz="2000" dirty="0">
                <a:solidFill>
                  <a:schemeClr val="tx1"/>
                </a:solidFill>
                <a:latin typeface="Times New Roman" panose="02020603050405020304" pitchFamily="18" charset="0"/>
                <a:cs typeface="B Nazanin" panose="00000400000000000000" pitchFamily="2" charset="-78"/>
              </a:rPr>
              <a:t>. برای یک سال معین براساس تقسیم استنادهای مقالات سه سال قبل بر تعداد مقالات این سه سال محاسبه می گردد.</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009" y="3520143"/>
            <a:ext cx="6439317" cy="2535481"/>
          </a:xfrm>
          <a:prstGeom prst="rect">
            <a:avLst/>
          </a:prstGeom>
        </p:spPr>
      </p:pic>
    </p:spTree>
    <p:extLst>
      <p:ext uri="{BB962C8B-B14F-4D97-AF65-F5344CB8AC3E}">
        <p14:creationId xmlns:p14="http://schemas.microsoft.com/office/powerpoint/2010/main" val="39774432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 </a:t>
            </a:r>
            <a:r>
              <a:rPr lang="en-US" sz="4400" b="1" dirty="0" smtClean="0">
                <a:solidFill>
                  <a:srgbClr val="002060"/>
                </a:solidFill>
                <a:latin typeface="Times New Roman" panose="02020603050405020304" pitchFamily="18" charset="0"/>
                <a:cs typeface="B Davat" panose="00000400000000000000" pitchFamily="2" charset="-78"/>
              </a:rPr>
              <a:t>SNIP</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شاخص </a:t>
            </a:r>
            <a:r>
              <a:rPr lang="en-US" sz="2000" dirty="0">
                <a:solidFill>
                  <a:schemeClr val="tx1"/>
                </a:solidFill>
                <a:latin typeface="Times New Roman" panose="02020603050405020304" pitchFamily="18" charset="0"/>
                <a:cs typeface="B Nazanin" panose="00000400000000000000" pitchFamily="2" charset="-78"/>
              </a:rPr>
              <a:t>SNIP: Source Normalized Impact Per Paper</a:t>
            </a:r>
            <a:r>
              <a:rPr lang="fa-IR" sz="2000" dirty="0" smtClean="0">
                <a:solidFill>
                  <a:schemeClr val="tx1"/>
                </a:solidFill>
                <a:latin typeface="Times New Roman" panose="02020603050405020304" pitchFamily="18" charset="0"/>
                <a:cs typeface="B Nazanin" panose="00000400000000000000" pitchFamily="2" charset="-78"/>
              </a:rPr>
              <a:t> </a:t>
            </a:r>
            <a:r>
              <a:rPr lang="fa-IR" sz="2000" dirty="0">
                <a:solidFill>
                  <a:schemeClr val="tx1"/>
                </a:solidFill>
                <a:latin typeface="Times New Roman" panose="02020603050405020304" pitchFamily="18" charset="0"/>
                <a:cs typeface="B Nazanin" panose="00000400000000000000" pitchFamily="2" charset="-78"/>
              </a:rPr>
              <a:t>که توسط دانشگاه لایدن پیشنهاد </a:t>
            </a:r>
            <a:r>
              <a:rPr lang="fa-IR" sz="2000" dirty="0" smtClean="0">
                <a:solidFill>
                  <a:schemeClr val="tx1"/>
                </a:solidFill>
                <a:latin typeface="Times New Roman" panose="02020603050405020304" pitchFamily="18" charset="0"/>
                <a:cs typeface="B Nazanin" panose="00000400000000000000" pitchFamily="2" charset="-78"/>
              </a:rPr>
              <a:t>شد، </a:t>
            </a:r>
            <a:r>
              <a:rPr lang="fa-IR" sz="2000" dirty="0">
                <a:solidFill>
                  <a:schemeClr val="tx1"/>
                </a:solidFill>
                <a:latin typeface="Times New Roman" panose="02020603050405020304" pitchFamily="18" charset="0"/>
                <a:cs typeface="B Nazanin" panose="00000400000000000000" pitchFamily="2" charset="-78"/>
              </a:rPr>
              <a:t>میزان تأثیر استناد را با وزن دادن به استناد براساس کل استنادهای دریافتی یک حوزه موضوعی </a:t>
            </a:r>
            <a:r>
              <a:rPr lang="fa-IR" sz="2000" dirty="0" smtClean="0">
                <a:solidFill>
                  <a:schemeClr val="tx1"/>
                </a:solidFill>
                <a:latin typeface="Times New Roman" panose="02020603050405020304" pitchFamily="18" charset="0"/>
                <a:cs typeface="B Nazanin" panose="00000400000000000000" pitchFamily="2" charset="-78"/>
              </a:rPr>
              <a:t>می‌سنجد</a:t>
            </a:r>
            <a:r>
              <a:rPr lang="fa-IR" sz="2000" dirty="0">
                <a:solidFill>
                  <a:schemeClr val="tx1"/>
                </a:solidFill>
                <a:latin typeface="Times New Roman" panose="02020603050405020304" pitchFamily="18" charset="0"/>
                <a:cs typeface="B Nazanin" panose="00000400000000000000" pitchFamily="2" charset="-78"/>
              </a:rPr>
              <a:t>. بنابراین تأثیر یک استناد </a:t>
            </a:r>
            <a:r>
              <a:rPr lang="fa-IR" sz="2000" dirty="0" smtClean="0">
                <a:solidFill>
                  <a:schemeClr val="tx1"/>
                </a:solidFill>
                <a:latin typeface="Times New Roman" panose="02020603050405020304" pitchFamily="18" charset="0"/>
                <a:cs typeface="B Nazanin" panose="00000400000000000000" pitchFamily="2" charset="-78"/>
              </a:rPr>
              <a:t>می‌تواند </a:t>
            </a:r>
            <a:r>
              <a:rPr lang="fa-IR" sz="2000" dirty="0">
                <a:solidFill>
                  <a:schemeClr val="tx1"/>
                </a:solidFill>
                <a:latin typeface="Times New Roman" panose="02020603050405020304" pitchFamily="18" charset="0"/>
                <a:cs typeface="B Nazanin" panose="00000400000000000000" pitchFamily="2" charset="-78"/>
              </a:rPr>
              <a:t>در یک حوزه موضوعی نسبت به یک حوزه موضوعی دیگر ارزش بیشتری داشته باشد. شاخص </a:t>
            </a:r>
            <a:r>
              <a:rPr lang="fa-IR" sz="2000" dirty="0" smtClean="0">
                <a:solidFill>
                  <a:schemeClr val="tx1"/>
                </a:solidFill>
                <a:latin typeface="Times New Roman" panose="02020603050405020304" pitchFamily="18" charset="0"/>
                <a:cs typeface="B Nazanin" panose="00000400000000000000" pitchFamily="2" charset="-78"/>
              </a:rPr>
              <a:t>«ضریب </a:t>
            </a:r>
            <a:r>
              <a:rPr lang="fa-IR" sz="2000" dirty="0">
                <a:solidFill>
                  <a:schemeClr val="tx1"/>
                </a:solidFill>
                <a:latin typeface="Times New Roman" panose="02020603050405020304" pitchFamily="18" charset="0"/>
                <a:cs typeface="B Nazanin" panose="00000400000000000000" pitchFamily="2" charset="-78"/>
              </a:rPr>
              <a:t>تأثیر به هنجار شده براساس </a:t>
            </a:r>
            <a:r>
              <a:rPr lang="fa-IR" sz="2000" dirty="0" smtClean="0">
                <a:solidFill>
                  <a:schemeClr val="tx1"/>
                </a:solidFill>
                <a:latin typeface="Times New Roman" panose="02020603050405020304" pitchFamily="18" charset="0"/>
                <a:cs typeface="B Nazanin" panose="00000400000000000000" pitchFamily="2" charset="-78"/>
              </a:rPr>
              <a:t>منبع» </a:t>
            </a:r>
            <a:r>
              <a:rPr lang="fa-IR" sz="2000" dirty="0">
                <a:solidFill>
                  <a:schemeClr val="tx1"/>
                </a:solidFill>
                <a:latin typeface="Times New Roman" panose="02020603050405020304" pitchFamily="18" charset="0"/>
                <a:cs typeface="B Nazanin" panose="00000400000000000000" pitchFamily="2" charset="-78"/>
              </a:rPr>
              <a:t>یا به اختصار اسنیپ بر مبنای </a:t>
            </a:r>
            <a:r>
              <a:rPr lang="fa-IR" sz="2000" dirty="0" smtClean="0">
                <a:solidFill>
                  <a:schemeClr val="tx1"/>
                </a:solidFill>
                <a:latin typeface="Times New Roman" panose="02020603050405020304" pitchFamily="18" charset="0"/>
                <a:cs typeface="B Nazanin" panose="00000400000000000000" pitchFamily="2" charset="-78"/>
              </a:rPr>
              <a:t>داده‌های </a:t>
            </a:r>
            <a:r>
              <a:rPr lang="fa-IR" sz="2000" dirty="0">
                <a:solidFill>
                  <a:schemeClr val="tx1"/>
                </a:solidFill>
                <a:latin typeface="Times New Roman" panose="02020603050405020304" pitchFamily="18" charset="0"/>
                <a:cs typeface="B Nazanin" panose="00000400000000000000" pitchFamily="2" charset="-78"/>
              </a:rPr>
              <a:t>برگرفته از پایگاه اسکوپوس محاسبه </a:t>
            </a:r>
            <a:r>
              <a:rPr lang="fa-IR" sz="2000" dirty="0" smtClean="0">
                <a:solidFill>
                  <a:schemeClr val="tx1"/>
                </a:solidFill>
                <a:latin typeface="Times New Roman" panose="02020603050405020304" pitchFamily="18" charset="0"/>
                <a:cs typeface="B Nazanin" panose="00000400000000000000" pitchFamily="2" charset="-78"/>
              </a:rPr>
              <a:t>می‌شود</a:t>
            </a:r>
            <a:r>
              <a:rPr lang="fa-IR" sz="2000" dirty="0">
                <a:solidFill>
                  <a:schemeClr val="tx1"/>
                </a:solidFill>
                <a:latin typeface="Times New Roman" panose="02020603050405020304" pitchFamily="18" charset="0"/>
                <a:cs typeface="B Nazanin" panose="00000400000000000000" pitchFamily="2" charset="-78"/>
              </a:rPr>
              <a:t>. این شاخص با </a:t>
            </a:r>
            <a:r>
              <a:rPr lang="fa-IR" sz="2000" dirty="0" smtClean="0">
                <a:solidFill>
                  <a:schemeClr val="tx1"/>
                </a:solidFill>
                <a:latin typeface="Times New Roman" panose="02020603050405020304" pitchFamily="18" charset="0"/>
                <a:cs typeface="B Nazanin" panose="00000400000000000000" pitchFamily="2" charset="-78"/>
              </a:rPr>
              <a:t>وزن‌دهی </a:t>
            </a:r>
            <a:r>
              <a:rPr lang="fa-IR" sz="2000" dirty="0">
                <a:solidFill>
                  <a:schemeClr val="tx1"/>
                </a:solidFill>
                <a:latin typeface="Times New Roman" panose="02020603050405020304" pitchFamily="18" charset="0"/>
                <a:cs typeface="B Nazanin" panose="00000400000000000000" pitchFamily="2" charset="-78"/>
              </a:rPr>
              <a:t>به استنادها براساس تعداد کل استنادهای حوزه موضوعی مربوطه (پتانسیل استنادی پایگاه در </a:t>
            </a:r>
            <a:r>
              <a:rPr lang="fa-IR" sz="2000" dirty="0" smtClean="0">
                <a:solidFill>
                  <a:schemeClr val="tx1"/>
                </a:solidFill>
                <a:latin typeface="Times New Roman" panose="02020603050405020304" pitchFamily="18" charset="0"/>
                <a:cs typeface="B Nazanin" panose="00000400000000000000" pitchFamily="2" charset="-78"/>
              </a:rPr>
              <a:t>رشته‌ی </a:t>
            </a:r>
            <a:r>
              <a:rPr lang="fa-IR" sz="2000" dirty="0">
                <a:solidFill>
                  <a:schemeClr val="tx1"/>
                </a:solidFill>
                <a:latin typeface="Times New Roman" panose="02020603050405020304" pitchFamily="18" charset="0"/>
                <a:cs typeface="B Nazanin" panose="00000400000000000000" pitchFamily="2" charset="-78"/>
              </a:rPr>
              <a:t>مربوطه) محاسبه </a:t>
            </a:r>
            <a:r>
              <a:rPr lang="fa-IR" sz="2000" dirty="0" smtClean="0">
                <a:solidFill>
                  <a:schemeClr val="tx1"/>
                </a:solidFill>
                <a:latin typeface="Times New Roman" panose="02020603050405020304" pitchFamily="18" charset="0"/>
                <a:cs typeface="B Nazanin" panose="00000400000000000000" pitchFamily="2" charset="-78"/>
              </a:rPr>
              <a:t>می‌شود </a:t>
            </a:r>
            <a:r>
              <a:rPr lang="fa-IR" sz="2000" dirty="0">
                <a:solidFill>
                  <a:schemeClr val="tx1"/>
                </a:solidFill>
                <a:latin typeface="Times New Roman" panose="02020603050405020304" pitchFamily="18" charset="0"/>
                <a:cs typeface="B Nazanin" panose="00000400000000000000" pitchFamily="2" charset="-78"/>
              </a:rPr>
              <a:t>تا تفاوت رشته ها به لحاظ رفتار استنادی و نیز به لحاظ میزان پوشش در پایگاه تصحیح شود</a:t>
            </a: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454440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 </a:t>
            </a:r>
            <a:r>
              <a:rPr lang="en-US" sz="4400" b="1" dirty="0" smtClean="0">
                <a:solidFill>
                  <a:srgbClr val="002060"/>
                </a:solidFill>
                <a:latin typeface="Times New Roman" panose="02020603050405020304" pitchFamily="18" charset="0"/>
                <a:cs typeface="B Davat" panose="00000400000000000000" pitchFamily="2" charset="-78"/>
              </a:rPr>
              <a:t>SNIP</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در </a:t>
            </a:r>
            <a:r>
              <a:rPr lang="fa-IR" sz="2000" dirty="0">
                <a:solidFill>
                  <a:schemeClr val="tx1"/>
                </a:solidFill>
                <a:latin typeface="Times New Roman" panose="02020603050405020304" pitchFamily="18" charset="0"/>
                <a:cs typeface="B Nazanin" panose="00000400000000000000" pitchFamily="2" charset="-78"/>
              </a:rPr>
              <a:t>محاسبه ی شاخص اسنیپ از همان اندیشه </a:t>
            </a:r>
            <a:r>
              <a:rPr lang="fa-IR" sz="2000" dirty="0" smtClean="0">
                <a:solidFill>
                  <a:schemeClr val="tx1"/>
                </a:solidFill>
                <a:latin typeface="Times New Roman" panose="02020603050405020304" pitchFamily="18" charset="0"/>
                <a:cs typeface="B Nazanin" panose="00000400000000000000" pitchFamily="2" charset="-78"/>
              </a:rPr>
              <a:t>«ضریب تأثیر خام مجلات» یا </a:t>
            </a:r>
            <a:r>
              <a:rPr lang="en-US" sz="2000" dirty="0" smtClean="0">
                <a:solidFill>
                  <a:schemeClr val="tx1"/>
                </a:solidFill>
                <a:latin typeface="Times New Roman" panose="02020603050405020304" pitchFamily="18" charset="0"/>
                <a:cs typeface="B Nazanin" panose="00000400000000000000" pitchFamily="2" charset="-78"/>
              </a:rPr>
              <a:t>IPP</a:t>
            </a:r>
            <a:r>
              <a:rPr lang="fa-IR" sz="2000" dirty="0" smtClean="0">
                <a:solidFill>
                  <a:schemeClr val="tx1"/>
                </a:solidFill>
                <a:latin typeface="Times New Roman" panose="02020603050405020304" pitchFamily="18" charset="0"/>
                <a:cs typeface="B Nazanin" panose="00000400000000000000" pitchFamily="2" charset="-78"/>
              </a:rPr>
              <a:t> </a:t>
            </a:r>
            <a:r>
              <a:rPr lang="fa-IR" sz="2000" dirty="0">
                <a:solidFill>
                  <a:schemeClr val="tx1"/>
                </a:solidFill>
                <a:latin typeface="Times New Roman" panose="02020603050405020304" pitchFamily="18" charset="0"/>
                <a:cs typeface="B Nazanin" panose="00000400000000000000" pitchFamily="2" charset="-78"/>
              </a:rPr>
              <a:t>بهره گرفته شده است. بدین معنا که میانگین استناد بر مقاله محاسبه می شود و در صورت کسر قرار می گیرد</a:t>
            </a:r>
            <a:r>
              <a:rPr lang="fa-IR" sz="2000" dirty="0" smtClean="0">
                <a:solidFill>
                  <a:schemeClr val="tx1"/>
                </a:solidFill>
                <a:latin typeface="Times New Roman" panose="02020603050405020304" pitchFamily="18" charset="0"/>
                <a:cs typeface="B Nazanin" panose="00000400000000000000" pitchFamily="2" charset="-78"/>
              </a:rPr>
              <a:t>.</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	ضریب </a:t>
            </a:r>
            <a:r>
              <a:rPr lang="fa-IR" sz="2000" dirty="0">
                <a:solidFill>
                  <a:schemeClr val="tx1"/>
                </a:solidFill>
                <a:latin typeface="Times New Roman" panose="02020603050405020304" pitchFamily="18" charset="0"/>
                <a:cs typeface="B Nazanin" panose="00000400000000000000" pitchFamily="2" charset="-78"/>
              </a:rPr>
              <a:t>تأثیر خام بر پتانسیل استنادی پایگاه در رشته ی مربوطه تقسیم می شود تا تفاوت های رشته ها به لحاظ رفتار استنادی و نیز به لحاظ میزان پوشش در پایگاه تصحیح شود. </a:t>
            </a: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پتانسیل </a:t>
            </a:r>
            <a:r>
              <a:rPr lang="fa-IR" sz="2000" dirty="0">
                <a:solidFill>
                  <a:schemeClr val="tx1"/>
                </a:solidFill>
                <a:latin typeface="Times New Roman" panose="02020603050405020304" pitchFamily="18" charset="0"/>
                <a:cs typeface="B Nazanin" panose="00000400000000000000" pitchFamily="2" charset="-78"/>
              </a:rPr>
              <a:t>استنادی عبارت است از میانگین شمار ارجاعات (سه ساله) برای مثال 2006 – 2008  بر مقاله در یک مجله یعنی</a:t>
            </a:r>
            <a:r>
              <a:rPr lang="fa-IR" sz="2000" dirty="0" smtClean="0">
                <a:solidFill>
                  <a:schemeClr val="tx1"/>
                </a:solidFill>
                <a:latin typeface="Times New Roman" panose="02020603050405020304" pitchFamily="18" charset="0"/>
                <a:cs typeface="B Nazanin" panose="00000400000000000000" pitchFamily="2" charset="-78"/>
              </a:rPr>
              <a:t>:</a:t>
            </a:r>
          </a:p>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63" y="4762033"/>
            <a:ext cx="9007839" cy="1486645"/>
          </a:xfrm>
          <a:prstGeom prst="rect">
            <a:avLst/>
          </a:prstGeom>
        </p:spPr>
      </p:pic>
    </p:spTree>
    <p:extLst>
      <p:ext uri="{BB962C8B-B14F-4D97-AF65-F5344CB8AC3E}">
        <p14:creationId xmlns:p14="http://schemas.microsoft.com/office/powerpoint/2010/main" val="31400199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 </a:t>
            </a:r>
            <a:r>
              <a:rPr lang="en-US" sz="4400" b="1" dirty="0" smtClean="0">
                <a:solidFill>
                  <a:srgbClr val="002060"/>
                </a:solidFill>
                <a:latin typeface="Times New Roman" panose="02020603050405020304" pitchFamily="18" charset="0"/>
                <a:cs typeface="B Davat" panose="00000400000000000000" pitchFamily="2" charset="-78"/>
              </a:rPr>
              <a:t>SNIP</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endParaRPr lang="fa-IR" sz="2000" dirty="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شاخص </a:t>
            </a:r>
            <a:r>
              <a:rPr lang="en-US" sz="2000" dirty="0" smtClean="0">
                <a:solidFill>
                  <a:schemeClr val="tx1"/>
                </a:solidFill>
                <a:latin typeface="Times New Roman" panose="02020603050405020304" pitchFamily="18" charset="0"/>
                <a:cs typeface="B Nazanin" panose="00000400000000000000" pitchFamily="2" charset="-78"/>
              </a:rPr>
              <a:t>SNIP </a:t>
            </a:r>
            <a:r>
              <a:rPr lang="fa-IR" sz="2000" dirty="0" smtClean="0">
                <a:solidFill>
                  <a:schemeClr val="tx1"/>
                </a:solidFill>
                <a:latin typeface="Times New Roman" panose="02020603050405020304" pitchFamily="18" charset="0"/>
                <a:cs typeface="B Nazanin" panose="00000400000000000000" pitchFamily="2" charset="-78"/>
              </a:rPr>
              <a:t> =</a:t>
            </a:r>
            <a:endParaRPr lang="fa-IR" sz="2000" dirty="0">
              <a:solidFill>
                <a:schemeClr val="tx1"/>
              </a:solidFill>
              <a:latin typeface="Times New Roman" panose="02020603050405020304" pitchFamily="18" charset="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807" y="1519578"/>
            <a:ext cx="5655972" cy="22270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87" y="3911949"/>
            <a:ext cx="6272011" cy="1035127"/>
          </a:xfrm>
          <a:prstGeom prst="rect">
            <a:avLst/>
          </a:prstGeom>
        </p:spPr>
      </p:pic>
      <p:cxnSp>
        <p:nvCxnSpPr>
          <p:cNvPr id="9" name="Straight Connector 8"/>
          <p:cNvCxnSpPr/>
          <p:nvPr/>
        </p:nvCxnSpPr>
        <p:spPr>
          <a:xfrm flipV="1">
            <a:off x="777346" y="3738965"/>
            <a:ext cx="6858894" cy="7652"/>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3348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a:solidFill>
                  <a:srgbClr val="002060"/>
                </a:solidFill>
                <a:latin typeface="Times New Roman" panose="02020603050405020304" pitchFamily="18" charset="0"/>
                <a:cs typeface="B Davat" panose="00000400000000000000" pitchFamily="2" charset="-78"/>
              </a:rPr>
              <a:t>شاخص </a:t>
            </a:r>
            <a:r>
              <a:rPr lang="en-US" sz="4400" b="1" dirty="0" err="1">
                <a:solidFill>
                  <a:srgbClr val="002060"/>
                </a:solidFill>
                <a:latin typeface="Times New Roman" panose="02020603050405020304" pitchFamily="18" charset="0"/>
                <a:cs typeface="B Davat" panose="00000400000000000000" pitchFamily="2" charset="-78"/>
              </a:rPr>
              <a:t>Eigenfactor</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امتیاز یا شاخص</a:t>
            </a:r>
            <a:r>
              <a:rPr lang="en-US" sz="2000" dirty="0" err="1">
                <a:solidFill>
                  <a:schemeClr val="tx1"/>
                </a:solidFill>
                <a:latin typeface="Times New Roman" panose="02020603050405020304" pitchFamily="18" charset="0"/>
                <a:cs typeface="B Nazanin" panose="00000400000000000000" pitchFamily="2" charset="-78"/>
              </a:rPr>
              <a:t>Eigenfactor</a:t>
            </a:r>
            <a:r>
              <a:rPr lang="en-US" sz="2000" dirty="0">
                <a:solidFill>
                  <a:schemeClr val="tx1"/>
                </a:solidFill>
                <a:latin typeface="Times New Roman" panose="02020603050405020304" pitchFamily="18" charset="0"/>
                <a:cs typeface="B Nazanin" panose="00000400000000000000" pitchFamily="2" charset="-78"/>
              </a:rPr>
              <a:t> ، </a:t>
            </a:r>
            <a:r>
              <a:rPr lang="fa-IR" sz="2000" dirty="0">
                <a:solidFill>
                  <a:schemeClr val="tx1"/>
                </a:solidFill>
                <a:latin typeface="Times New Roman" panose="02020603050405020304" pitchFamily="18" charset="0"/>
                <a:cs typeface="B Nazanin" panose="00000400000000000000" pitchFamily="2" charset="-78"/>
              </a:rPr>
              <a:t>قابل دسترسی از طریق </a:t>
            </a:r>
            <a:r>
              <a:rPr lang="en-US" sz="2000" dirty="0">
                <a:solidFill>
                  <a:schemeClr val="tx1"/>
                </a:solidFill>
                <a:latin typeface="Times New Roman" panose="02020603050405020304" pitchFamily="18" charset="0"/>
                <a:cs typeface="B Nazanin" panose="00000400000000000000" pitchFamily="2" charset="-78"/>
              </a:rPr>
              <a:t>Web of Science، </a:t>
            </a:r>
            <a:r>
              <a:rPr lang="fa-IR" sz="2000" dirty="0">
                <a:solidFill>
                  <a:schemeClr val="tx1"/>
                </a:solidFill>
                <a:latin typeface="Times New Roman" panose="02020603050405020304" pitchFamily="18" charset="0"/>
                <a:cs typeface="B Nazanin" panose="00000400000000000000" pitchFamily="2" charset="-78"/>
              </a:rPr>
              <a:t>اهمیت کلی یک مجله را نه تنها با شمارش تعداد استنادهای دریافتی به مقالات منتشرشده در یک مجله، بلکه با در نظر گرفتن اهمیت این استنادها ارزیابی می‌کند. استنادهایی که از مجلاتی با رتبه بالاتر می‌آیند، سهم بیشتری در محاسبه </a:t>
            </a:r>
            <a:r>
              <a:rPr lang="en-US" sz="2000" dirty="0" err="1" smtClean="0">
                <a:solidFill>
                  <a:schemeClr val="tx1"/>
                </a:solidFill>
                <a:latin typeface="Times New Roman" panose="02020603050405020304" pitchFamily="18" charset="0"/>
                <a:cs typeface="B Nazanin" panose="00000400000000000000" pitchFamily="2" charset="-78"/>
              </a:rPr>
              <a:t>Eigenfactor</a:t>
            </a:r>
            <a:r>
              <a:rPr lang="fa-IR" sz="2000" dirty="0" smtClean="0">
                <a:solidFill>
                  <a:schemeClr val="tx1"/>
                </a:solidFill>
                <a:latin typeface="Times New Roman" panose="02020603050405020304" pitchFamily="18" charset="0"/>
                <a:cs typeface="B Nazanin" panose="00000400000000000000" pitchFamily="2" charset="-78"/>
              </a:rPr>
              <a:t> نسبت </a:t>
            </a:r>
            <a:r>
              <a:rPr lang="fa-IR" sz="2000" dirty="0">
                <a:solidFill>
                  <a:schemeClr val="tx1"/>
                </a:solidFill>
                <a:latin typeface="Times New Roman" panose="02020603050405020304" pitchFamily="18" charset="0"/>
                <a:cs typeface="B Nazanin" panose="00000400000000000000" pitchFamily="2" charset="-78"/>
              </a:rPr>
              <a:t>به استنادهایی که از مجلات با رتبه پایین‌تر می‌آیند، دارند</a:t>
            </a:r>
            <a:r>
              <a:rPr lang="fa-IR" sz="2000" dirty="0" smtClean="0">
                <a:solidFill>
                  <a:schemeClr val="tx1"/>
                </a:solidFill>
                <a:latin typeface="Times New Roman" panose="02020603050405020304" pitchFamily="18" charset="0"/>
                <a:cs typeface="B Nazanin" panose="00000400000000000000" pitchFamily="2" charset="-78"/>
              </a:rPr>
              <a:t>.</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1026269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a:solidFill>
                  <a:srgbClr val="002060"/>
                </a:solidFill>
                <a:latin typeface="Times New Roman" panose="02020603050405020304" pitchFamily="18" charset="0"/>
                <a:cs typeface="B Davat" panose="00000400000000000000" pitchFamily="2" charset="-78"/>
              </a:rPr>
              <a:t>شاخص </a:t>
            </a:r>
            <a:r>
              <a:rPr lang="en-US" sz="4400" b="1" dirty="0" err="1">
                <a:solidFill>
                  <a:srgbClr val="002060"/>
                </a:solidFill>
                <a:latin typeface="Times New Roman" panose="02020603050405020304" pitchFamily="18" charset="0"/>
                <a:cs typeface="B Davat" panose="00000400000000000000" pitchFamily="2" charset="-78"/>
              </a:rPr>
              <a:t>Eigenfactor</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محاسبه </a:t>
            </a:r>
            <a:r>
              <a:rPr lang="fa-IR" sz="2000" dirty="0">
                <a:solidFill>
                  <a:schemeClr val="tx1"/>
                </a:solidFill>
                <a:latin typeface="Times New Roman" panose="02020603050405020304" pitchFamily="18" charset="0"/>
                <a:cs typeface="B Nazanin" panose="00000400000000000000" pitchFamily="2" charset="-78"/>
              </a:rPr>
              <a:t>این شاخص برای هر مجله بر اساس تعداد استنادهای دریافت شده یک مجله در یک دوره 5 ساله </a:t>
            </a:r>
            <a:r>
              <a:rPr lang="fa-IR" sz="2000" dirty="0" smtClean="0">
                <a:solidFill>
                  <a:schemeClr val="tx1"/>
                </a:solidFill>
                <a:latin typeface="Times New Roman" panose="02020603050405020304" pitchFamily="18" charset="0"/>
                <a:cs typeface="B Nazanin" panose="00000400000000000000" pitchFamily="2" charset="-78"/>
              </a:rPr>
              <a:t>در </a:t>
            </a:r>
            <a:r>
              <a:rPr lang="en-US" sz="2000" dirty="0" smtClean="0">
                <a:solidFill>
                  <a:schemeClr val="tx1"/>
                </a:solidFill>
                <a:latin typeface="Times New Roman" panose="02020603050405020304" pitchFamily="18" charset="0"/>
                <a:cs typeface="B Nazanin" panose="00000400000000000000" pitchFamily="2" charset="-78"/>
              </a:rPr>
              <a:t>JCR</a:t>
            </a:r>
            <a:r>
              <a:rPr lang="fa-IR" sz="2000" dirty="0" smtClean="0">
                <a:solidFill>
                  <a:schemeClr val="tx1"/>
                </a:solidFill>
                <a:latin typeface="Times New Roman" panose="02020603050405020304" pitchFamily="18" charset="0"/>
                <a:cs typeface="B Nazanin" panose="00000400000000000000" pitchFamily="2" charset="-78"/>
              </a:rPr>
              <a:t> است با </a:t>
            </a:r>
            <a:r>
              <a:rPr lang="fa-IR" sz="2000" dirty="0">
                <a:solidFill>
                  <a:schemeClr val="tx1"/>
                </a:solidFill>
                <a:latin typeface="Times New Roman" panose="02020603050405020304" pitchFamily="18" charset="0"/>
                <a:cs typeface="B Nazanin" panose="00000400000000000000" pitchFamily="2" charset="-78"/>
              </a:rPr>
              <a:t>در نظر گرفتن این که این استنادها از کدام مجلات دریافت </a:t>
            </a:r>
            <a:r>
              <a:rPr lang="fa-IR" sz="2000" dirty="0" smtClean="0">
                <a:solidFill>
                  <a:schemeClr val="tx1"/>
                </a:solidFill>
                <a:latin typeface="Times New Roman" panose="02020603050405020304" pitchFamily="18" charset="0"/>
                <a:cs typeface="B Nazanin" panose="00000400000000000000" pitchFamily="2" charset="-78"/>
              </a:rPr>
              <a:t>شده‌اند. همچنین </a:t>
            </a:r>
            <a:r>
              <a:rPr lang="fa-IR" sz="2000" dirty="0">
                <a:solidFill>
                  <a:schemeClr val="tx1"/>
                </a:solidFill>
                <a:latin typeface="Times New Roman" panose="02020603050405020304" pitchFamily="18" charset="0"/>
                <a:cs typeface="B Nazanin" panose="00000400000000000000" pitchFamily="2" charset="-78"/>
              </a:rPr>
              <a:t>این شاخص </a:t>
            </a:r>
            <a:r>
              <a:rPr lang="fa-IR" sz="2000" dirty="0" smtClean="0">
                <a:solidFill>
                  <a:schemeClr val="tx1"/>
                </a:solidFill>
                <a:latin typeface="Times New Roman" panose="02020603050405020304" pitchFamily="18" charset="0"/>
                <a:cs typeface="B Nazanin" panose="00000400000000000000" pitchFamily="2" charset="-78"/>
              </a:rPr>
              <a:t>خود استنادی‌ها </a:t>
            </a:r>
            <a:r>
              <a:rPr lang="fa-IR" sz="2000" dirty="0">
                <a:solidFill>
                  <a:schemeClr val="tx1"/>
                </a:solidFill>
                <a:latin typeface="Times New Roman" panose="02020603050405020304" pitchFamily="18" charset="0"/>
                <a:cs typeface="B Nazanin" panose="00000400000000000000" pitchFamily="2" charset="-78"/>
              </a:rPr>
              <a:t>(</a:t>
            </a:r>
            <a:r>
              <a:rPr lang="en-US" sz="2000" dirty="0" smtClean="0">
                <a:solidFill>
                  <a:schemeClr val="tx1"/>
                </a:solidFill>
                <a:latin typeface="Times New Roman" panose="02020603050405020304" pitchFamily="18" charset="0"/>
                <a:cs typeface="B Nazanin" panose="00000400000000000000" pitchFamily="2" charset="-78"/>
              </a:rPr>
              <a:t>self-citation</a:t>
            </a:r>
            <a:r>
              <a:rPr lang="fa-IR" sz="2000" dirty="0" smtClean="0">
                <a:solidFill>
                  <a:schemeClr val="tx1"/>
                </a:solidFill>
                <a:latin typeface="Times New Roman" panose="02020603050405020304" pitchFamily="18" charset="0"/>
                <a:cs typeface="B Nazanin" panose="00000400000000000000" pitchFamily="2" charset="-78"/>
              </a:rPr>
              <a:t>) را </a:t>
            </a:r>
            <a:r>
              <a:rPr lang="fa-IR" sz="2000" dirty="0">
                <a:solidFill>
                  <a:schemeClr val="tx1"/>
                </a:solidFill>
                <a:latin typeface="Times New Roman" panose="02020603050405020304" pitchFamily="18" charset="0"/>
                <a:cs typeface="B Nazanin" panose="00000400000000000000" pitchFamily="2" charset="-78"/>
              </a:rPr>
              <a:t>مدنظر قرار </a:t>
            </a:r>
            <a:r>
              <a:rPr lang="fa-IR" sz="2000" dirty="0" smtClean="0">
                <a:solidFill>
                  <a:schemeClr val="tx1"/>
                </a:solidFill>
                <a:latin typeface="Times New Roman" panose="02020603050405020304" pitchFamily="18" charset="0"/>
                <a:cs typeface="B Nazanin" panose="00000400000000000000" pitchFamily="2" charset="-78"/>
              </a:rPr>
              <a:t>نمی‌دهد </a:t>
            </a:r>
            <a:r>
              <a:rPr lang="fa-IR" sz="2000" dirty="0">
                <a:solidFill>
                  <a:schemeClr val="tx1"/>
                </a:solidFill>
                <a:latin typeface="Times New Roman" panose="02020603050405020304" pitchFamily="18" charset="0"/>
                <a:cs typeface="B Nazanin" panose="00000400000000000000" pitchFamily="2" charset="-78"/>
              </a:rPr>
              <a:t>و </a:t>
            </a:r>
            <a:r>
              <a:rPr lang="fa-IR" sz="2000" dirty="0" smtClean="0">
                <a:solidFill>
                  <a:schemeClr val="tx1"/>
                </a:solidFill>
                <a:latin typeface="Times New Roman" panose="02020603050405020304" pitchFamily="18" charset="0"/>
                <a:cs typeface="B Nazanin" panose="00000400000000000000" pitchFamily="2" charset="-78"/>
              </a:rPr>
              <a:t>خود استنادی </a:t>
            </a:r>
            <a:r>
              <a:rPr lang="fa-IR" sz="2000" dirty="0">
                <a:solidFill>
                  <a:schemeClr val="tx1"/>
                </a:solidFill>
                <a:latin typeface="Times New Roman" panose="02020603050405020304" pitchFamily="18" charset="0"/>
                <a:cs typeface="B Nazanin" panose="00000400000000000000" pitchFamily="2" charset="-78"/>
              </a:rPr>
              <a:t>در محاسبه آن تأثیری ندارد؛ یعنی ارجاعات یک مقاله به مقاله دیگر از همان مجله از محاسبه حذف </a:t>
            </a:r>
            <a:r>
              <a:rPr lang="fa-IR" sz="2000" dirty="0" smtClean="0">
                <a:solidFill>
                  <a:schemeClr val="tx1"/>
                </a:solidFill>
                <a:latin typeface="Times New Roman" panose="02020603050405020304" pitchFamily="18" charset="0"/>
                <a:cs typeface="B Nazanin" panose="00000400000000000000" pitchFamily="2" charset="-78"/>
              </a:rPr>
              <a:t>می‌شود </a:t>
            </a:r>
            <a:r>
              <a:rPr lang="fa-IR" sz="2000" dirty="0">
                <a:solidFill>
                  <a:schemeClr val="tx1"/>
                </a:solidFill>
                <a:latin typeface="Times New Roman" panose="02020603050405020304" pitchFamily="18" charset="0"/>
                <a:cs typeface="B Nazanin" panose="00000400000000000000" pitchFamily="2" charset="-78"/>
              </a:rPr>
              <a:t>و در نتیجه ضریب نفوذ مجله تحت تأثیر </a:t>
            </a:r>
            <a:r>
              <a:rPr lang="fa-IR" sz="2000" dirty="0" smtClean="0">
                <a:solidFill>
                  <a:schemeClr val="tx1"/>
                </a:solidFill>
                <a:latin typeface="Times New Roman" panose="02020603050405020304" pitchFamily="18" charset="0"/>
                <a:cs typeface="B Nazanin" panose="00000400000000000000" pitchFamily="2" charset="-78"/>
              </a:rPr>
              <a:t>خود استنادی </a:t>
            </a:r>
            <a:r>
              <a:rPr lang="fa-IR" sz="2000" dirty="0">
                <a:solidFill>
                  <a:schemeClr val="tx1"/>
                </a:solidFill>
                <a:latin typeface="Times New Roman" panose="02020603050405020304" pitchFamily="18" charset="0"/>
                <a:cs typeface="B Nazanin" panose="00000400000000000000" pitchFamily="2" charset="-78"/>
              </a:rPr>
              <a:t>قرار </a:t>
            </a:r>
            <a:r>
              <a:rPr lang="fa-IR" sz="2000" dirty="0" smtClean="0">
                <a:solidFill>
                  <a:schemeClr val="tx1"/>
                </a:solidFill>
                <a:latin typeface="Times New Roman" panose="02020603050405020304" pitchFamily="18" charset="0"/>
                <a:cs typeface="B Nazanin" panose="00000400000000000000" pitchFamily="2" charset="-78"/>
              </a:rPr>
              <a:t>نمی‌گیرد</a:t>
            </a: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اصلی </a:t>
            </a:r>
            <a:r>
              <a:rPr lang="fa-IR" sz="2000" dirty="0">
                <a:solidFill>
                  <a:schemeClr val="tx1"/>
                </a:solidFill>
                <a:latin typeface="Times New Roman" panose="02020603050405020304" pitchFamily="18" charset="0"/>
                <a:cs typeface="B Nazanin" panose="00000400000000000000" pitchFamily="2" charset="-78"/>
              </a:rPr>
              <a:t>ترین ایده در خلق این شاخص این بوده که دریافت یک استناد از مجلات با کیفیت بالا، با ارزش تر از دریافت استنادهای متعدد از مجلات باکیفیت پایین تر می باشد.</a:t>
            </a:r>
            <a:endParaRPr lang="fa-IR" sz="2000" dirty="0" smtClean="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016190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 نیمه عمر مجلات</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شاخص </a:t>
            </a:r>
            <a:r>
              <a:rPr lang="fa-IR" sz="2000" dirty="0">
                <a:solidFill>
                  <a:schemeClr val="tx1"/>
                </a:solidFill>
                <a:latin typeface="Times New Roman" panose="02020603050405020304" pitchFamily="18" charset="0"/>
                <a:cs typeface="B Nazanin" panose="00000400000000000000" pitchFamily="2" charset="-78"/>
              </a:rPr>
              <a:t>نیم </a:t>
            </a:r>
            <a:r>
              <a:rPr lang="fa-IR" sz="2000" dirty="0" smtClean="0">
                <a:solidFill>
                  <a:schemeClr val="tx1"/>
                </a:solidFill>
                <a:latin typeface="Times New Roman" panose="02020603050405020304" pitchFamily="18" charset="0"/>
                <a:cs typeface="B Nazanin" panose="00000400000000000000" pitchFamily="2" charset="-78"/>
              </a:rPr>
              <a:t>عمر مجله (</a:t>
            </a:r>
            <a:r>
              <a:rPr lang="en-US" sz="2000" dirty="0">
                <a:latin typeface="Times New Roman" panose="02020603050405020304" pitchFamily="18" charset="0"/>
                <a:cs typeface="B Nazanin" panose="00000400000000000000" pitchFamily="2" charset="-78"/>
              </a:rPr>
              <a:t>Journal Cited </a:t>
            </a:r>
            <a:r>
              <a:rPr lang="en-US" sz="2000" dirty="0" smtClean="0">
                <a:latin typeface="Times New Roman" panose="02020603050405020304" pitchFamily="18" charset="0"/>
                <a:cs typeface="B Nazanin" panose="00000400000000000000" pitchFamily="2" charset="-78"/>
              </a:rPr>
              <a:t>Half-Life</a:t>
            </a:r>
            <a:r>
              <a:rPr lang="fa-IR" sz="2000" dirty="0" smtClean="0">
                <a:latin typeface="Times New Roman" panose="02020603050405020304" pitchFamily="18" charset="0"/>
                <a:cs typeface="B Nazanin" panose="00000400000000000000" pitchFamily="2" charset="-78"/>
              </a:rPr>
              <a:t>)</a:t>
            </a:r>
            <a:r>
              <a:rPr lang="fa-IR" sz="2000" dirty="0" smtClean="0">
                <a:solidFill>
                  <a:schemeClr val="tx1"/>
                </a:solidFill>
                <a:latin typeface="Times New Roman" panose="02020603050405020304" pitchFamily="18" charset="0"/>
                <a:cs typeface="B Nazanin" panose="00000400000000000000" pitchFamily="2" charset="-78"/>
              </a:rPr>
              <a:t>، </a:t>
            </a:r>
            <a:r>
              <a:rPr lang="fa-IR" sz="2000" dirty="0">
                <a:solidFill>
                  <a:schemeClr val="tx1"/>
                </a:solidFill>
                <a:latin typeface="Times New Roman" panose="02020603050405020304" pitchFamily="18" charset="0"/>
                <a:cs typeface="B Nazanin" panose="00000400000000000000" pitchFamily="2" charset="-78"/>
              </a:rPr>
              <a:t>نقش زمان را در </a:t>
            </a:r>
            <a:r>
              <a:rPr lang="fa-IR" sz="2000" dirty="0" smtClean="0">
                <a:solidFill>
                  <a:schemeClr val="tx1"/>
                </a:solidFill>
                <a:latin typeface="Times New Roman" panose="02020603050405020304" pitchFamily="18" charset="0"/>
                <a:cs typeface="B Nazanin" panose="00000400000000000000" pitchFamily="2" charset="-78"/>
              </a:rPr>
              <a:t>بهره‌وری </a:t>
            </a:r>
            <a:r>
              <a:rPr lang="fa-IR" sz="2000" dirty="0">
                <a:solidFill>
                  <a:schemeClr val="tx1"/>
                </a:solidFill>
                <a:latin typeface="Times New Roman" panose="02020603050405020304" pitchFamily="18" charset="0"/>
                <a:cs typeface="B Nazanin" panose="00000400000000000000" pitchFamily="2" charset="-78"/>
              </a:rPr>
              <a:t>از اطلاعات روشن </a:t>
            </a:r>
            <a:r>
              <a:rPr lang="fa-IR" sz="2000" dirty="0" smtClean="0">
                <a:solidFill>
                  <a:schemeClr val="tx1"/>
                </a:solidFill>
                <a:latin typeface="Times New Roman" panose="02020603050405020304" pitchFamily="18" charset="0"/>
                <a:cs typeface="B Nazanin" panose="00000400000000000000" pitchFamily="2" charset="-78"/>
              </a:rPr>
              <a:t>می‌کند</a:t>
            </a:r>
            <a:r>
              <a:rPr lang="fa-IR" sz="2000" dirty="0">
                <a:solidFill>
                  <a:schemeClr val="tx1"/>
                </a:solidFill>
                <a:latin typeface="Times New Roman" panose="02020603050405020304" pitchFamily="18" charset="0"/>
                <a:cs typeface="B Nazanin" panose="00000400000000000000" pitchFamily="2" charset="-78"/>
              </a:rPr>
              <a:t>. با استفاده از این شاخص </a:t>
            </a:r>
            <a:r>
              <a:rPr lang="fa-IR" sz="2000" dirty="0" smtClean="0">
                <a:solidFill>
                  <a:schemeClr val="tx1"/>
                </a:solidFill>
                <a:latin typeface="Times New Roman" panose="02020603050405020304" pitchFamily="18" charset="0"/>
                <a:cs typeface="B Nazanin" panose="00000400000000000000" pitchFamily="2" charset="-78"/>
              </a:rPr>
              <a:t>می‌توان </a:t>
            </a:r>
            <a:r>
              <a:rPr lang="fa-IR" sz="2000" dirty="0">
                <a:solidFill>
                  <a:schemeClr val="tx1"/>
                </a:solidFill>
                <a:latin typeface="Times New Roman" panose="02020603050405020304" pitchFamily="18" charset="0"/>
                <a:cs typeface="B Nazanin" panose="00000400000000000000" pitchFamily="2" charset="-78"/>
              </a:rPr>
              <a:t>نشان داد که آیا با گذشت زمان از میزان سودمندی مقالات و </a:t>
            </a:r>
            <a:r>
              <a:rPr lang="fa-IR" sz="2000" dirty="0" smtClean="0">
                <a:solidFill>
                  <a:schemeClr val="tx1"/>
                </a:solidFill>
                <a:latin typeface="Times New Roman" panose="02020603050405020304" pitchFamily="18" charset="0"/>
                <a:cs typeface="B Nazanin" panose="00000400000000000000" pitchFamily="2" charset="-78"/>
              </a:rPr>
              <a:t>کتاب‌ها </a:t>
            </a:r>
            <a:r>
              <a:rPr lang="fa-IR" sz="2000" dirty="0">
                <a:solidFill>
                  <a:schemeClr val="tx1"/>
                </a:solidFill>
                <a:latin typeface="Times New Roman" panose="02020603050405020304" pitchFamily="18" charset="0"/>
                <a:cs typeface="B Nazanin" panose="00000400000000000000" pitchFamily="2" charset="-78"/>
              </a:rPr>
              <a:t>کم </a:t>
            </a:r>
            <a:r>
              <a:rPr lang="fa-IR" sz="2000" dirty="0" smtClean="0">
                <a:solidFill>
                  <a:schemeClr val="tx1"/>
                </a:solidFill>
                <a:latin typeface="Times New Roman" panose="02020603050405020304" pitchFamily="18" charset="0"/>
                <a:cs typeface="B Nazanin" panose="00000400000000000000" pitchFamily="2" charset="-78"/>
              </a:rPr>
              <a:t>می‌شود </a:t>
            </a:r>
            <a:r>
              <a:rPr lang="fa-IR" sz="2000" dirty="0">
                <a:solidFill>
                  <a:schemeClr val="tx1"/>
                </a:solidFill>
                <a:latin typeface="Times New Roman" panose="02020603050405020304" pitchFamily="18" charset="0"/>
                <a:cs typeface="B Nazanin" panose="00000400000000000000" pitchFamily="2" charset="-78"/>
              </a:rPr>
              <a:t>یا خیر. منظور از نیم عمر متون  مدت زمانی است که در خلال آن نیمی از متون استنادکننده به متون علمی مورد استناد در حوزه های علمی مورد نظر منتشر شده است.  به عبارت دیگر، نیم عمر عبارت است از مدت زمانی که در طول آن نصف ارجاع های یک نشریه منتشر شده اند. </a:t>
            </a:r>
            <a:endParaRPr lang="fa-IR" sz="2000" dirty="0" smtClean="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6679105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 نیمه عمر مجلات</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مطالعات نشان  می دهد که نیمی از ارجاعات (استنادها) مقالات تازه چاپ شده در دو سال اخیر، به نوشته‌های همان سال باز می‌گردد.</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بعد از مدت ده یا پانزده سال (بسته به موضوع) مقالات رشته های مختلف، سودمندی خود را به عنوان منبع مورد استناد از دست می دهند. علومی که بیشتر جنبه نظری دارند (مانند ریاضیات) دارای نیم عمر طولانی و علومی که به مباحث نوین، روزآمدی و فناوری وابستگی دارند مانند پزشکی دارای نیم عمر کوتاهی هستند.</a:t>
            </a:r>
            <a:endParaRPr lang="fa-IR" sz="2000" dirty="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4005965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شاخص فوریت مجله </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شاخص </a:t>
            </a:r>
            <a:r>
              <a:rPr lang="fa-IR" sz="2000" dirty="0">
                <a:solidFill>
                  <a:schemeClr val="tx1"/>
                </a:solidFill>
                <a:latin typeface="Times New Roman" panose="02020603050405020304" pitchFamily="18" charset="0"/>
                <a:cs typeface="B Nazanin" panose="00000400000000000000" pitchFamily="2" charset="-78"/>
              </a:rPr>
              <a:t>فوریت یا </a:t>
            </a:r>
            <a:r>
              <a:rPr lang="fa-IR" sz="2000" dirty="0" smtClean="0">
                <a:solidFill>
                  <a:schemeClr val="tx1"/>
                </a:solidFill>
                <a:latin typeface="Times New Roman" panose="02020603050405020304" pitchFamily="18" charset="0"/>
                <a:cs typeface="B Nazanin" panose="00000400000000000000" pitchFamily="2" charset="-78"/>
              </a:rPr>
              <a:t>آنی (</a:t>
            </a:r>
            <a:r>
              <a:rPr lang="en-US" sz="2000" dirty="0">
                <a:solidFill>
                  <a:schemeClr val="tx1"/>
                </a:solidFill>
                <a:latin typeface="Times New Roman" panose="02020603050405020304" pitchFamily="18" charset="0"/>
                <a:cs typeface="B Nazanin" panose="00000400000000000000" pitchFamily="2" charset="-78"/>
              </a:rPr>
              <a:t>Journal Immediacy </a:t>
            </a:r>
            <a:r>
              <a:rPr lang="en-US" sz="2000" dirty="0" smtClean="0">
                <a:solidFill>
                  <a:schemeClr val="tx1"/>
                </a:solidFill>
                <a:latin typeface="Times New Roman" panose="02020603050405020304" pitchFamily="18" charset="0"/>
                <a:cs typeface="B Nazanin" panose="00000400000000000000" pitchFamily="2" charset="-78"/>
              </a:rPr>
              <a:t>Index</a:t>
            </a:r>
            <a:r>
              <a:rPr lang="fa-IR" sz="2000" dirty="0" smtClean="0">
                <a:solidFill>
                  <a:schemeClr val="tx1"/>
                </a:solidFill>
                <a:latin typeface="Times New Roman" panose="02020603050405020304" pitchFamily="18" charset="0"/>
                <a:cs typeface="B Nazanin" panose="00000400000000000000" pitchFamily="2" charset="-78"/>
              </a:rPr>
              <a:t>) </a:t>
            </a:r>
            <a:r>
              <a:rPr lang="fa-IR" sz="2000" dirty="0">
                <a:solidFill>
                  <a:schemeClr val="tx1"/>
                </a:solidFill>
                <a:latin typeface="Times New Roman" panose="02020603050405020304" pitchFamily="18" charset="0"/>
                <a:cs typeface="B Nazanin" panose="00000400000000000000" pitchFamily="2" charset="-78"/>
              </a:rPr>
              <a:t>نشان </a:t>
            </a:r>
            <a:r>
              <a:rPr lang="fa-IR" sz="2000" dirty="0" smtClean="0">
                <a:solidFill>
                  <a:schemeClr val="tx1"/>
                </a:solidFill>
                <a:latin typeface="Times New Roman" panose="02020603050405020304" pitchFamily="18" charset="0"/>
                <a:cs typeface="B Nazanin" panose="00000400000000000000" pitchFamily="2" charset="-78"/>
              </a:rPr>
              <a:t>می‌دهد </a:t>
            </a:r>
            <a:r>
              <a:rPr lang="fa-IR" sz="2000" dirty="0">
                <a:solidFill>
                  <a:schemeClr val="tx1"/>
                </a:solidFill>
                <a:latin typeface="Times New Roman" panose="02020603050405020304" pitchFamily="18" charset="0"/>
                <a:cs typeface="B Nazanin" panose="00000400000000000000" pitchFamily="2" charset="-78"/>
              </a:rPr>
              <a:t>به چه سرعت </a:t>
            </a:r>
            <a:r>
              <a:rPr lang="fa-IR" sz="2000" dirty="0" smtClean="0">
                <a:solidFill>
                  <a:schemeClr val="tx1"/>
                </a:solidFill>
                <a:latin typeface="Times New Roman" panose="02020603050405020304" pitchFamily="18" charset="0"/>
                <a:cs typeface="B Nazanin" panose="00000400000000000000" pitchFamily="2" charset="-78"/>
              </a:rPr>
              <a:t>مقاله‌های </a:t>
            </a:r>
            <a:r>
              <a:rPr lang="fa-IR" sz="2000" dirty="0">
                <a:solidFill>
                  <a:schemeClr val="tx1"/>
                </a:solidFill>
                <a:latin typeface="Times New Roman" panose="02020603050405020304" pitchFamily="18" charset="0"/>
                <a:cs typeface="B Nazanin" panose="00000400000000000000" pitchFamily="2" charset="-78"/>
              </a:rPr>
              <a:t>منتشر شده در یک نشریه استناد دریافت </a:t>
            </a:r>
            <a:r>
              <a:rPr lang="fa-IR" sz="2000" dirty="0" smtClean="0">
                <a:solidFill>
                  <a:schemeClr val="tx1"/>
                </a:solidFill>
                <a:latin typeface="Times New Roman" panose="02020603050405020304" pitchFamily="18" charset="0"/>
                <a:cs typeface="B Nazanin" panose="00000400000000000000" pitchFamily="2" charset="-78"/>
              </a:rPr>
              <a:t>می‌کنند</a:t>
            </a:r>
            <a:r>
              <a:rPr lang="fa-IR" sz="2000" dirty="0">
                <a:solidFill>
                  <a:schemeClr val="tx1"/>
                </a:solidFill>
                <a:latin typeface="Times New Roman" panose="02020603050405020304" pitchFamily="18" charset="0"/>
                <a:cs typeface="B Nazanin" panose="00000400000000000000" pitchFamily="2" charset="-78"/>
              </a:rPr>
              <a:t>. برای محاسبه، تعداد استنادهایی را که </a:t>
            </a:r>
            <a:r>
              <a:rPr lang="fa-IR" sz="2000" dirty="0" smtClean="0">
                <a:solidFill>
                  <a:schemeClr val="tx1"/>
                </a:solidFill>
                <a:latin typeface="Times New Roman" panose="02020603050405020304" pitchFamily="18" charset="0"/>
                <a:cs typeface="B Nazanin" panose="00000400000000000000" pitchFamily="2" charset="-78"/>
              </a:rPr>
              <a:t>مقاله‌های </a:t>
            </a:r>
            <a:r>
              <a:rPr lang="fa-IR" sz="2000" dirty="0">
                <a:solidFill>
                  <a:schemeClr val="tx1"/>
                </a:solidFill>
                <a:latin typeface="Times New Roman" panose="02020603050405020304" pitchFamily="18" charset="0"/>
                <a:cs typeface="B Nazanin" panose="00000400000000000000" pitchFamily="2" charset="-78"/>
              </a:rPr>
              <a:t>یک نشریه در یک سال مشخص دریافت </a:t>
            </a:r>
            <a:r>
              <a:rPr lang="fa-IR" sz="2000" dirty="0" smtClean="0">
                <a:solidFill>
                  <a:schemeClr val="tx1"/>
                </a:solidFill>
                <a:latin typeface="Times New Roman" panose="02020603050405020304" pitchFamily="18" charset="0"/>
                <a:cs typeface="B Nazanin" panose="00000400000000000000" pitchFamily="2" charset="-78"/>
              </a:rPr>
              <a:t>کرده‌اند </a:t>
            </a:r>
            <a:r>
              <a:rPr lang="fa-IR" sz="2000" dirty="0">
                <a:solidFill>
                  <a:schemeClr val="tx1"/>
                </a:solidFill>
                <a:latin typeface="Times New Roman" panose="02020603050405020304" pitchFamily="18" charset="0"/>
                <a:cs typeface="B Nazanin" panose="00000400000000000000" pitchFamily="2" charset="-78"/>
              </a:rPr>
              <a:t>بر تعداد </a:t>
            </a:r>
            <a:r>
              <a:rPr lang="fa-IR" sz="2000" dirty="0" smtClean="0">
                <a:solidFill>
                  <a:schemeClr val="tx1"/>
                </a:solidFill>
                <a:latin typeface="Times New Roman" panose="02020603050405020304" pitchFamily="18" charset="0"/>
                <a:cs typeface="B Nazanin" panose="00000400000000000000" pitchFamily="2" charset="-78"/>
              </a:rPr>
              <a:t>مقاله‌های </a:t>
            </a:r>
            <a:r>
              <a:rPr lang="fa-IR" sz="2000" dirty="0">
                <a:solidFill>
                  <a:schemeClr val="tx1"/>
                </a:solidFill>
                <a:latin typeface="Times New Roman" panose="02020603050405020304" pitchFamily="18" charset="0"/>
                <a:cs typeface="B Nazanin" panose="00000400000000000000" pitchFamily="2" charset="-78"/>
              </a:rPr>
              <a:t>نشریه در همان سال تقسیم </a:t>
            </a:r>
            <a:r>
              <a:rPr lang="fa-IR" sz="2000" dirty="0" smtClean="0">
                <a:solidFill>
                  <a:schemeClr val="tx1"/>
                </a:solidFill>
                <a:latin typeface="Times New Roman" panose="02020603050405020304" pitchFamily="18" charset="0"/>
                <a:cs typeface="B Nazanin" panose="00000400000000000000" pitchFamily="2" charset="-78"/>
              </a:rPr>
              <a:t>می‌شود. </a:t>
            </a:r>
          </a:p>
          <a:p>
            <a:pPr marL="0" indent="0" algn="just">
              <a:lnSpc>
                <a:spcPct val="150000"/>
              </a:lnSpc>
              <a:buNone/>
            </a:pPr>
            <a:endParaRPr lang="fa-IR" sz="2000" dirty="0">
              <a:solidFill>
                <a:schemeClr val="tx1"/>
              </a:solidFill>
              <a:latin typeface="Times New Roman" panose="02020603050405020304" pitchFamily="18" charset="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450" y="3708399"/>
            <a:ext cx="6620824" cy="2032001"/>
          </a:xfrm>
          <a:prstGeom prst="rect">
            <a:avLst/>
          </a:prstGeom>
        </p:spPr>
      </p:pic>
    </p:spTree>
    <p:extLst>
      <p:ext uri="{BB962C8B-B14F-4D97-AF65-F5344CB8AC3E}">
        <p14:creationId xmlns:p14="http://schemas.microsoft.com/office/powerpoint/2010/main" val="409247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oAutofit/>
          </a:bodyPr>
          <a:lstStyle/>
          <a:p>
            <a:r>
              <a:rPr lang="en-US" sz="4400" b="1" dirty="0">
                <a:solidFill>
                  <a:srgbClr val="002060"/>
                </a:solidFill>
                <a:latin typeface="Times New Roman" panose="02020603050405020304" pitchFamily="18" charset="0"/>
                <a:cs typeface="B Nazanin" panose="00000400000000000000" pitchFamily="2" charset="-78"/>
              </a:rPr>
              <a:t>JCR: Journal Citation report </a:t>
            </a:r>
          </a:p>
        </p:txBody>
      </p:sp>
      <p:sp>
        <p:nvSpPr>
          <p:cNvPr id="3" name="Content Placeholder 2"/>
          <p:cNvSpPr>
            <a:spLocks noGrp="1"/>
          </p:cNvSpPr>
          <p:nvPr>
            <p:ph idx="1"/>
          </p:nvPr>
        </p:nvSpPr>
        <p:spPr>
          <a:xfrm>
            <a:off x="677334" y="1648497"/>
            <a:ext cx="8596668" cy="4700788"/>
          </a:xfrm>
        </p:spPr>
        <p:txBody>
          <a:bodyPr>
            <a:normAutofit/>
          </a:bodyPr>
          <a:lstStyle/>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r>
              <a:rPr lang="en-US" sz="2000" dirty="0">
                <a:solidFill>
                  <a:schemeClr val="tx1"/>
                </a:solidFill>
                <a:latin typeface="Times New Roman" panose="02020603050405020304" pitchFamily="18" charset="0"/>
                <a:cs typeface="B Nazanin" panose="00000400000000000000" pitchFamily="2" charset="-78"/>
              </a:rPr>
              <a:t>Journal Citation Reports (JCR) </a:t>
            </a:r>
            <a:r>
              <a:rPr lang="fa-IR" sz="2000" dirty="0" smtClean="0">
                <a:solidFill>
                  <a:schemeClr val="tx1"/>
                </a:solidFill>
                <a:latin typeface="Times New Roman" panose="02020603050405020304" pitchFamily="18" charset="0"/>
                <a:cs typeface="B Nazanin" panose="00000400000000000000" pitchFamily="2" charset="-78"/>
              </a:rPr>
              <a:t> یا «گزارش استنادی مجلات» یکی </a:t>
            </a:r>
            <a:r>
              <a:rPr lang="fa-IR" sz="2000" dirty="0">
                <a:solidFill>
                  <a:schemeClr val="tx1"/>
                </a:solidFill>
                <a:latin typeface="Times New Roman" panose="02020603050405020304" pitchFamily="18" charset="0"/>
                <a:cs typeface="B Nazanin" panose="00000400000000000000" pitchFamily="2" charset="-78"/>
              </a:rPr>
              <a:t>از ابزارهای کلیدی برای ارزیابی تأثیر و کیفیت نشریات علمی است. این ابزار </a:t>
            </a:r>
            <a:r>
              <a:rPr lang="fa-IR" sz="2000" dirty="0" smtClean="0">
                <a:solidFill>
                  <a:schemeClr val="tx1"/>
                </a:solidFill>
                <a:latin typeface="Times New Roman" panose="02020603050405020304" pitchFamily="18" charset="0"/>
                <a:cs typeface="B Nazanin" panose="00000400000000000000" pitchFamily="2" charset="-78"/>
              </a:rPr>
              <a:t>توسط </a:t>
            </a:r>
            <a:r>
              <a:rPr lang="en-US" sz="2000" dirty="0" err="1" smtClean="0">
                <a:solidFill>
                  <a:schemeClr val="tx1"/>
                </a:solidFill>
                <a:latin typeface="Times New Roman" panose="02020603050405020304" pitchFamily="18" charset="0"/>
                <a:cs typeface="B Nazanin" panose="00000400000000000000" pitchFamily="2" charset="-78"/>
              </a:rPr>
              <a:t>Clarivate</a:t>
            </a:r>
            <a:r>
              <a:rPr lang="en-US" sz="2000" dirty="0" smtClean="0">
                <a:solidFill>
                  <a:schemeClr val="tx1"/>
                </a:solidFill>
                <a:latin typeface="Times New Roman" panose="02020603050405020304" pitchFamily="18" charset="0"/>
                <a:cs typeface="B Nazanin" panose="00000400000000000000" pitchFamily="2" charset="-78"/>
              </a:rPr>
              <a:t> Analytics</a:t>
            </a:r>
            <a:r>
              <a:rPr lang="fa-IR" sz="2000" dirty="0" smtClean="0">
                <a:solidFill>
                  <a:schemeClr val="tx1"/>
                </a:solidFill>
                <a:latin typeface="Times New Roman" panose="02020603050405020304" pitchFamily="18" charset="0"/>
                <a:cs typeface="B Nazanin" panose="00000400000000000000" pitchFamily="2" charset="-78"/>
              </a:rPr>
              <a:t> (پیش‌تر</a:t>
            </a:r>
            <a:r>
              <a:rPr lang="en-US" sz="2000" dirty="0" smtClean="0">
                <a:solidFill>
                  <a:schemeClr val="tx1"/>
                </a:solidFill>
                <a:latin typeface="Times New Roman" panose="02020603050405020304" pitchFamily="18" charset="0"/>
                <a:cs typeface="B Nazanin" panose="00000400000000000000" pitchFamily="2" charset="-78"/>
              </a:rPr>
              <a:t>Thomson Reuters </a:t>
            </a:r>
            <a:r>
              <a:rPr lang="fa-IR" sz="2000" dirty="0" smtClean="0">
                <a:solidFill>
                  <a:schemeClr val="tx1"/>
                </a:solidFill>
                <a:latin typeface="Times New Roman" panose="02020603050405020304" pitchFamily="18" charset="0"/>
                <a:cs typeface="B Nazanin" panose="00000400000000000000" pitchFamily="2" charset="-78"/>
              </a:rPr>
              <a:t>) منتشر </a:t>
            </a:r>
            <a:r>
              <a:rPr lang="fa-IR" sz="2000" dirty="0">
                <a:solidFill>
                  <a:schemeClr val="tx1"/>
                </a:solidFill>
                <a:latin typeface="Times New Roman" panose="02020603050405020304" pitchFamily="18" charset="0"/>
                <a:cs typeface="B Nazanin" panose="00000400000000000000" pitchFamily="2" charset="-78"/>
              </a:rPr>
              <a:t>می‌شود و اطلاعات مهمی در مورد مجلات علمی ارائه می‌دهد. مجلات علمی در </a:t>
            </a:r>
            <a:r>
              <a:rPr lang="en-US" sz="2000" dirty="0">
                <a:solidFill>
                  <a:schemeClr val="tx1"/>
                </a:solidFill>
                <a:latin typeface="Times New Roman" panose="02020603050405020304" pitchFamily="18" charset="0"/>
                <a:cs typeface="B Nazanin" panose="00000400000000000000" pitchFamily="2" charset="-78"/>
              </a:rPr>
              <a:t>JCR </a:t>
            </a:r>
            <a:r>
              <a:rPr lang="fa-IR" sz="2000" dirty="0" smtClean="0">
                <a:solidFill>
                  <a:schemeClr val="tx1"/>
                </a:solidFill>
                <a:latin typeface="Times New Roman" panose="02020603050405020304" pitchFamily="18" charset="0"/>
                <a:cs typeface="B Nazanin" panose="00000400000000000000" pitchFamily="2" charset="-78"/>
              </a:rPr>
              <a:t> بر </a:t>
            </a:r>
            <a:r>
              <a:rPr lang="fa-IR" sz="2000" dirty="0">
                <a:solidFill>
                  <a:schemeClr val="tx1"/>
                </a:solidFill>
                <a:latin typeface="Times New Roman" panose="02020603050405020304" pitchFamily="18" charset="0"/>
                <a:cs typeface="B Nazanin" panose="00000400000000000000" pitchFamily="2" charset="-78"/>
              </a:rPr>
              <a:t>اساس رشته‌های مختلف علمی دسته‌بندی می‌شوند که به پژوهشگران کمک می‌کند تا مجلات مرتبط با حوزه‌های تحقیقاتی خود را بیابند. پژوهشگران می‌توانند مجلات مختلف را بر اساس شاخص‌های </a:t>
            </a:r>
            <a:r>
              <a:rPr lang="fa-IR" sz="2000" dirty="0" smtClean="0">
                <a:solidFill>
                  <a:schemeClr val="tx1"/>
                </a:solidFill>
                <a:latin typeface="Times New Roman" panose="02020603050405020304" pitchFamily="18" charset="0"/>
                <a:cs typeface="B Nazanin" panose="00000400000000000000" pitchFamily="2" charset="-78"/>
              </a:rPr>
              <a:t>ارائه شده </a:t>
            </a:r>
            <a:r>
              <a:rPr lang="fa-IR" sz="2000" dirty="0">
                <a:solidFill>
                  <a:schemeClr val="tx1"/>
                </a:solidFill>
                <a:latin typeface="Times New Roman" panose="02020603050405020304" pitchFamily="18" charset="0"/>
                <a:cs typeface="B Nazanin" panose="00000400000000000000" pitchFamily="2" charset="-78"/>
              </a:rPr>
              <a:t>مقایسه کنند تا تصمیمات بهتری درباره انتخاب مجلات برای انتشار مقالات خود بگیرند. وقتی می‌گویند که یک مجله </a:t>
            </a:r>
            <a:r>
              <a:rPr lang="fa-IR" sz="2000" dirty="0" smtClean="0">
                <a:solidFill>
                  <a:schemeClr val="tx1"/>
                </a:solidFill>
                <a:latin typeface="Times New Roman" panose="02020603050405020304" pitchFamily="18" charset="0"/>
                <a:cs typeface="B Nazanin" panose="00000400000000000000" pitchFamily="2" charset="-78"/>
              </a:rPr>
              <a:t>در</a:t>
            </a:r>
            <a:r>
              <a:rPr lang="en-US" sz="2000" dirty="0" smtClean="0">
                <a:solidFill>
                  <a:schemeClr val="tx1"/>
                </a:solidFill>
                <a:latin typeface="Times New Roman" panose="02020603050405020304" pitchFamily="18" charset="0"/>
                <a:cs typeface="B Nazanin" panose="00000400000000000000" pitchFamily="2" charset="-78"/>
              </a:rPr>
              <a:t>JCR </a:t>
            </a:r>
            <a:r>
              <a:rPr lang="fa-IR" sz="2000" dirty="0" smtClean="0">
                <a:solidFill>
                  <a:schemeClr val="tx1"/>
                </a:solidFill>
                <a:latin typeface="Times New Roman" panose="02020603050405020304" pitchFamily="18" charset="0"/>
                <a:cs typeface="B Nazanin" panose="00000400000000000000" pitchFamily="2" charset="-78"/>
              </a:rPr>
              <a:t> است</a:t>
            </a:r>
            <a:r>
              <a:rPr lang="fa-IR" sz="2000" dirty="0">
                <a:solidFill>
                  <a:schemeClr val="tx1"/>
                </a:solidFill>
                <a:latin typeface="Times New Roman" panose="02020603050405020304" pitchFamily="18" charset="0"/>
                <a:cs typeface="B Nazanin" panose="00000400000000000000" pitchFamily="2" charset="-78"/>
              </a:rPr>
              <a:t>، به این معنی است که این مجله در پایگاه داده </a:t>
            </a:r>
            <a:r>
              <a:rPr lang="en-US" sz="2000" dirty="0">
                <a:solidFill>
                  <a:schemeClr val="tx1"/>
                </a:solidFill>
                <a:latin typeface="Times New Roman" panose="02020603050405020304" pitchFamily="18" charset="0"/>
                <a:cs typeface="B Nazanin" panose="00000400000000000000" pitchFamily="2" charset="-78"/>
              </a:rPr>
              <a:t>Web of Science </a:t>
            </a:r>
            <a:r>
              <a:rPr lang="fa-IR" sz="2000" dirty="0" smtClean="0">
                <a:solidFill>
                  <a:schemeClr val="tx1"/>
                </a:solidFill>
                <a:latin typeface="Times New Roman" panose="02020603050405020304" pitchFamily="18" charset="0"/>
                <a:cs typeface="B Nazanin" panose="00000400000000000000" pitchFamily="2" charset="-78"/>
              </a:rPr>
              <a:t> نمایه </a:t>
            </a:r>
            <a:r>
              <a:rPr lang="fa-IR" sz="2000" dirty="0">
                <a:solidFill>
                  <a:schemeClr val="tx1"/>
                </a:solidFill>
                <a:latin typeface="Times New Roman" panose="02020603050405020304" pitchFamily="18" charset="0"/>
                <a:cs typeface="B Nazanin" panose="00000400000000000000" pitchFamily="2" charset="-78"/>
              </a:rPr>
              <a:t>شده و تأثیر علمی آن بر اساس معیارهای </a:t>
            </a:r>
            <a:r>
              <a:rPr lang="en-US" sz="2000" dirty="0" smtClean="0">
                <a:solidFill>
                  <a:schemeClr val="tx1"/>
                </a:solidFill>
                <a:latin typeface="Times New Roman" panose="02020603050405020304" pitchFamily="18" charset="0"/>
                <a:cs typeface="B Nazanin" panose="00000400000000000000" pitchFamily="2" charset="-78"/>
              </a:rPr>
              <a:t>JCR</a:t>
            </a:r>
            <a:r>
              <a:rPr lang="fa-IR" sz="2000" dirty="0" smtClean="0">
                <a:solidFill>
                  <a:schemeClr val="tx1"/>
                </a:solidFill>
                <a:latin typeface="Times New Roman" panose="02020603050405020304" pitchFamily="18" charset="0"/>
                <a:cs typeface="B Nazanin" panose="00000400000000000000" pitchFamily="2" charset="-78"/>
              </a:rPr>
              <a:t> اندازه‌گیری </a:t>
            </a:r>
            <a:r>
              <a:rPr lang="fa-IR" sz="2000" dirty="0">
                <a:solidFill>
                  <a:schemeClr val="tx1"/>
                </a:solidFill>
                <a:latin typeface="Times New Roman" panose="02020603050405020304" pitchFamily="18" charset="0"/>
                <a:cs typeface="B Nazanin" panose="00000400000000000000" pitchFamily="2" charset="-78"/>
              </a:rPr>
              <a:t>شده است. پس </a:t>
            </a:r>
            <a:r>
              <a:rPr lang="fa-IR" sz="2000" dirty="0" smtClean="0">
                <a:solidFill>
                  <a:schemeClr val="tx1"/>
                </a:solidFill>
                <a:latin typeface="Times New Roman" panose="02020603050405020304" pitchFamily="18" charset="0"/>
                <a:cs typeface="B Nazanin" panose="00000400000000000000" pitchFamily="2" charset="-78"/>
              </a:rPr>
              <a:t>به‌طورکلی،</a:t>
            </a:r>
            <a:r>
              <a:rPr lang="en-US" sz="2000" dirty="0" smtClean="0">
                <a:solidFill>
                  <a:schemeClr val="tx1"/>
                </a:solidFill>
                <a:latin typeface="Times New Roman" panose="02020603050405020304" pitchFamily="18" charset="0"/>
                <a:cs typeface="B Nazanin" panose="00000400000000000000" pitchFamily="2" charset="-78"/>
              </a:rPr>
              <a:t>JCR </a:t>
            </a:r>
            <a:r>
              <a:rPr lang="fa-IR" sz="2000" dirty="0" smtClean="0">
                <a:solidFill>
                  <a:schemeClr val="tx1"/>
                </a:solidFill>
                <a:latin typeface="Times New Roman" panose="02020603050405020304" pitchFamily="18" charset="0"/>
                <a:cs typeface="B Nazanin" panose="00000400000000000000" pitchFamily="2" charset="-78"/>
              </a:rPr>
              <a:t> ابزاری </a:t>
            </a:r>
            <a:r>
              <a:rPr lang="fa-IR" sz="2000" dirty="0">
                <a:solidFill>
                  <a:schemeClr val="tx1"/>
                </a:solidFill>
                <a:latin typeface="Times New Roman" panose="02020603050405020304" pitchFamily="18" charset="0"/>
                <a:cs typeface="B Nazanin" panose="00000400000000000000" pitchFamily="2" charset="-78"/>
              </a:rPr>
              <a:t>برای سنجش و مقایسه اعتبار و تأثیرگذاری مجلات علمی است.</a:t>
            </a:r>
          </a:p>
        </p:txBody>
      </p:sp>
    </p:spTree>
    <p:extLst>
      <p:ext uri="{BB962C8B-B14F-4D97-AF65-F5344CB8AC3E}">
        <p14:creationId xmlns:p14="http://schemas.microsoft.com/office/powerpoint/2010/main" val="42479590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معیارهای اعتبارسنجی براساس اطلاعات مجله </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به جز مراجعه به لیست مجلات معتبر و پایگاه‌های استنادی و یا مقایسه‌ی شاخص‌های علم‌سنجی، می‌توان اعتبار مجله را از طریق بررسی چند عامل مهم که معمولاً در وب‌سایت‌های مجلات قابل مشاهده هستند بررسی کرد. باید در نظر داشت که این عمل، تنها به قضاوت در خصوص اعتبار مجله کمک می‌کند و در تعیین رتبه و جایگاه مجله تقشی ندارد. همچنین همیشه این امکان وجود دارد که تعیین وضعیت اعتبار مجله از این روش، به قضاوت اشتباه منجر شود. به همین دلیل پیشنهاد می‌شود که از این روش زمانی استفاده شود که صرفاً چاپ مقاله در اولویت بوده و رتبه و امتیاز ناشی از آن اهمیت چندانی نداشته باشد. </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در ادامه برخی از مهمترین این استاندارد‌ها معرفی شده‌اند. </a:t>
            </a:r>
          </a:p>
        </p:txBody>
      </p:sp>
    </p:spTree>
    <p:extLst>
      <p:ext uri="{BB962C8B-B14F-4D97-AF65-F5344CB8AC3E}">
        <p14:creationId xmlns:p14="http://schemas.microsoft.com/office/powerpoint/2010/main" val="34923587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معیارهای اعتبارسنجی براساس اطلاعات مجله </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b="1" dirty="0">
                <a:solidFill>
                  <a:srgbClr val="FF0000"/>
                </a:solidFill>
                <a:latin typeface="Times New Roman" panose="02020603050405020304" pitchFamily="18" charset="0"/>
                <a:cs typeface="B Nazanin" panose="00000400000000000000" pitchFamily="2" charset="-78"/>
              </a:rPr>
              <a:t>داوری همتا (</a:t>
            </a:r>
            <a:r>
              <a:rPr lang="en-US" sz="2000" b="1" dirty="0">
                <a:solidFill>
                  <a:srgbClr val="FF0000"/>
                </a:solidFill>
                <a:latin typeface="Times New Roman" panose="02020603050405020304" pitchFamily="18" charset="0"/>
                <a:cs typeface="B Nazanin" panose="00000400000000000000" pitchFamily="2" charset="-78"/>
              </a:rPr>
              <a:t>Peer </a:t>
            </a:r>
            <a:r>
              <a:rPr lang="en-US" sz="2000" b="1" dirty="0" smtClean="0">
                <a:solidFill>
                  <a:srgbClr val="FF0000"/>
                </a:solidFill>
                <a:latin typeface="Times New Roman" panose="02020603050405020304" pitchFamily="18" charset="0"/>
                <a:cs typeface="B Nazanin" panose="00000400000000000000" pitchFamily="2" charset="-78"/>
              </a:rPr>
              <a:t>Review</a:t>
            </a:r>
            <a:r>
              <a:rPr lang="fa-IR" sz="2000" b="1" dirty="0" smtClean="0">
                <a:solidFill>
                  <a:srgbClr val="FF0000"/>
                </a:solidFill>
                <a:latin typeface="Times New Roman" panose="02020603050405020304" pitchFamily="18" charset="0"/>
                <a:cs typeface="B Nazanin" panose="00000400000000000000" pitchFamily="2" charset="-78"/>
              </a:rPr>
              <a:t>) </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یکی از معتبرترین فرایندهای اعتبارسنجی مقالات علمی، داوری همتا است. در این فرایند، مقالات قبل از انتشار توسط چندین کارشناس و متخصص در همان زمینه علمی مورد بررسی قرار می‌گیرند تا از دقت، اصالت و کیفیت علمی مقاله اطمینان حاصل شود. این فرایند باعث می‌شود مقالات با دقت بیشتری بررسی شده و تنها مقالات باکیفیت منتشر شوند</a:t>
            </a:r>
            <a:r>
              <a:rPr lang="fa-IR" sz="2000" dirty="0" smtClean="0">
                <a:solidFill>
                  <a:schemeClr val="tx1"/>
                </a:solidFill>
                <a:latin typeface="Times New Roman" panose="02020603050405020304" pitchFamily="18" charset="0"/>
                <a:cs typeface="B Nazanin" panose="00000400000000000000" pitchFamily="2" charset="-78"/>
              </a:rPr>
              <a:t>. </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مجلاتی که داوری همتا دارند معمولاً اعتبار بیشتری نسبت به مجلاتی بدون این فرایند دارند. داوری همتا از جمله فرایندهایی است که به پژوهشگران اطمینان می‌دهد مقالات منتشر شده توسط متخصصان مستقل و با معیارهای علمی دقیقی مورد بررسی قرار گرفته‌اند. این روش باعث افزایش دقت علمی مقالات، کاهش خطاها و بهبود کیفیت نهایی مقالات می‌شود.</a:t>
            </a:r>
            <a:endParaRPr lang="fa-IR" sz="2000" dirty="0" smtClean="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1574327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معیارهای اعتبارسنجی براساس اطلاعات مجله </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b="1" dirty="0">
                <a:solidFill>
                  <a:srgbClr val="FF0000"/>
                </a:solidFill>
                <a:latin typeface="Times New Roman" panose="02020603050405020304" pitchFamily="18" charset="0"/>
                <a:cs typeface="B Nazanin" panose="00000400000000000000" pitchFamily="2" charset="-78"/>
              </a:rPr>
              <a:t>پراکندگی جغرافیایی نویسندگان و </a:t>
            </a:r>
            <a:r>
              <a:rPr lang="fa-IR" sz="2000" b="1" dirty="0" smtClean="0">
                <a:solidFill>
                  <a:srgbClr val="FF0000"/>
                </a:solidFill>
                <a:latin typeface="Times New Roman" panose="02020603050405020304" pitchFamily="18" charset="0"/>
                <a:cs typeface="B Nazanin" panose="00000400000000000000" pitchFamily="2" charset="-78"/>
              </a:rPr>
              <a:t>داوران </a:t>
            </a:r>
          </a:p>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یکی از نشانه‌های اعتبار یک مجله علمی، توزیع جغرافیایی نویسندگان و داوران است. مجلاتی که از نویسندگان و داورانی از کشورهای مختلف بهره می‌برند، معمولاً اعتبار بیشتری دارند. این پراکندگی جغرافیایی نشان‌دهنده جامعیت مجله و تمرکز نداشتن بر یک منطقه خاص است. همچنین، مجلاتی که داوران از نقاط مختلف جهان را به کار می‌گیرند، از تنوع بیشتری در ارزیابی مقالات برخوردارند که این موضوع منجر به افزایش دقت و کیفیت داوری می‌شود.</a:t>
            </a:r>
            <a:endParaRPr lang="fa-IR" sz="2000" dirty="0" smtClean="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9664636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معیارهای اعتبارسنجی براساس اطلاعات مجله </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b="1" dirty="0" smtClean="0">
                <a:solidFill>
                  <a:srgbClr val="FF0000"/>
                </a:solidFill>
                <a:latin typeface="Times New Roman" panose="02020603050405020304" pitchFamily="18" charset="0"/>
                <a:cs typeface="B Nazanin" panose="00000400000000000000" pitchFamily="2" charset="-78"/>
              </a:rPr>
              <a:t>هیئت تحریریه و ادیتور ژورنال</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اعضای تحریریه ژورنال نقش مهمی در تعیین اعتبار آن دارند. بررسی کنید که آیا تحریریه ژورنال متشکل از اعضای معتبر و مشهور است یا خیر</a:t>
            </a:r>
            <a:r>
              <a:rPr lang="fa-IR" sz="2000" dirty="0" smtClean="0">
                <a:solidFill>
                  <a:schemeClr val="tx1"/>
                </a:solidFill>
                <a:latin typeface="Times New Roman" panose="02020603050405020304" pitchFamily="18" charset="0"/>
                <a:cs typeface="B Nazanin" panose="00000400000000000000" pitchFamily="2" charset="-78"/>
              </a:rPr>
              <a:t>. پراکندگی جغرافیایی اعضای هیئت تحریریه نیز مانند نویسندگان و داوران مجله مهم است</a:t>
            </a: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همچنین جستجوی </a:t>
            </a:r>
            <a:r>
              <a:rPr lang="fa-IR" sz="2000" dirty="0">
                <a:solidFill>
                  <a:schemeClr val="tx1"/>
                </a:solidFill>
                <a:latin typeface="Times New Roman" panose="02020603050405020304" pitchFamily="18" charset="0"/>
                <a:cs typeface="B Nazanin" panose="00000400000000000000" pitchFamily="2" charset="-78"/>
              </a:rPr>
              <a:t>نام ادیتور مجله در گوگل نیز کمک می‌کند تا اعتبار مجله را تشخیص دهید.</a:t>
            </a: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endParaRPr lang="fa-IR" sz="2000" dirty="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b="1" dirty="0" smtClean="0">
                <a:solidFill>
                  <a:srgbClr val="FF0000"/>
                </a:solidFill>
                <a:latin typeface="Times New Roman" panose="02020603050405020304" pitchFamily="18" charset="0"/>
                <a:cs typeface="B Nazanin" panose="00000400000000000000" pitchFamily="2" charset="-78"/>
              </a:rPr>
              <a:t>ناشر </a:t>
            </a:r>
            <a:r>
              <a:rPr lang="fa-IR" sz="2000" b="1" dirty="0">
                <a:solidFill>
                  <a:srgbClr val="FF0000"/>
                </a:solidFill>
                <a:latin typeface="Times New Roman" panose="02020603050405020304" pitchFamily="18" charset="0"/>
                <a:cs typeface="B Nazanin" panose="00000400000000000000" pitchFamily="2" charset="-78"/>
              </a:rPr>
              <a:t>مجله</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آیا </a:t>
            </a:r>
            <a:r>
              <a:rPr lang="fa-IR" sz="2000" dirty="0">
                <a:solidFill>
                  <a:schemeClr val="tx1"/>
                </a:solidFill>
                <a:latin typeface="Times New Roman" panose="02020603050405020304" pitchFamily="18" charset="0"/>
                <a:cs typeface="B Nazanin" panose="00000400000000000000" pitchFamily="2" charset="-78"/>
              </a:rPr>
              <a:t>ناشر مجله یک ناشر معتبر و شناخته‌شده است</a:t>
            </a:r>
            <a:r>
              <a:rPr lang="fa-IR" sz="2000" dirty="0" smtClean="0">
                <a:solidFill>
                  <a:schemeClr val="tx1"/>
                </a:solidFill>
                <a:latin typeface="Times New Roman" panose="02020603050405020304" pitchFamily="18" charset="0"/>
                <a:cs typeface="B Nazanin" panose="00000400000000000000" pitchFamily="2" charset="-78"/>
              </a:rPr>
              <a:t>؟ آیا در انتشار منابع دیگری در حوزه‌های موضوعی مشابه دست دارد؟ </a:t>
            </a:r>
          </a:p>
        </p:txBody>
      </p:sp>
    </p:spTree>
    <p:extLst>
      <p:ext uri="{BB962C8B-B14F-4D97-AF65-F5344CB8AC3E}">
        <p14:creationId xmlns:p14="http://schemas.microsoft.com/office/powerpoint/2010/main" val="11089325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معیارهای اعتبارسنجی براساس اطلاعات مجله </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b="1" dirty="0">
                <a:solidFill>
                  <a:srgbClr val="FF0000"/>
                </a:solidFill>
                <a:latin typeface="Times New Roman" panose="02020603050405020304" pitchFamily="18" charset="0"/>
                <a:cs typeface="B Nazanin" panose="00000400000000000000" pitchFamily="2" charset="-78"/>
              </a:rPr>
              <a:t>بررسی تاریخچه </a:t>
            </a:r>
            <a:r>
              <a:rPr lang="fa-IR" sz="2000" b="1" dirty="0" smtClean="0">
                <a:solidFill>
                  <a:srgbClr val="FF0000"/>
                </a:solidFill>
                <a:latin typeface="Times New Roman" panose="02020603050405020304" pitchFamily="18" charset="0"/>
                <a:cs typeface="B Nazanin" panose="00000400000000000000" pitchFamily="2" charset="-78"/>
              </a:rPr>
              <a:t>انتشار ژورنال</a:t>
            </a:r>
            <a:endParaRPr lang="fa-IR" sz="2000" b="1" dirty="0">
              <a:solidFill>
                <a:srgbClr val="FF0000"/>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قدمت </a:t>
            </a:r>
            <a:r>
              <a:rPr lang="fa-IR" sz="2000" dirty="0">
                <a:solidFill>
                  <a:schemeClr val="tx1"/>
                </a:solidFill>
                <a:latin typeface="Times New Roman" panose="02020603050405020304" pitchFamily="18" charset="0"/>
                <a:cs typeface="B Nazanin" panose="00000400000000000000" pitchFamily="2" charset="-78"/>
              </a:rPr>
              <a:t>ژورنال نیز مهم است. بررسی کنید که آیا ژورنال تازه‌کار است یا سال‌ها تجربه در انتشار مقاله دارد. </a:t>
            </a: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مجلاتی </a:t>
            </a:r>
            <a:r>
              <a:rPr lang="fa-IR" sz="2000" dirty="0">
                <a:solidFill>
                  <a:schemeClr val="tx1"/>
                </a:solidFill>
                <a:latin typeface="Times New Roman" panose="02020603050405020304" pitchFamily="18" charset="0"/>
                <a:cs typeface="B Nazanin" panose="00000400000000000000" pitchFamily="2" charset="-78"/>
              </a:rPr>
              <a:t>که سابقه طولانی در انتشار مقالات دارند و به طور منظم و بدون وقفه فعالیت می‌کنند، از اعتبار بیشتری برخوردارند. این نوع مجلات معمولاً توانسته‌اند در طول زمان به استانداردهای علمی پایبند باشند و به عنوان منابعی معتبر شناخته شوند</a:t>
            </a:r>
            <a:r>
              <a:rPr lang="fa-IR" sz="2000" dirty="0" smtClean="0">
                <a:solidFill>
                  <a:schemeClr val="tx1"/>
                </a:solidFill>
                <a:latin typeface="Times New Roman" panose="02020603050405020304" pitchFamily="18" charset="0"/>
                <a:cs typeface="B Nazanin" panose="00000400000000000000" pitchFamily="2" charset="-78"/>
              </a:rPr>
              <a:t>. </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مجلاتی که به طور منظم و در تاریخ‌های مشخص مقالات خود را منتشر می‌کنند، اعتماد بیشتری از سوی پژوهشگران کسب می‌کنند. این نظم نشان‌دهنده تعهد مجله به فرایندهای علمی و مدیریت صحیح است.</a:t>
            </a:r>
          </a:p>
          <a:p>
            <a:pPr marL="0" indent="0" algn="just">
              <a:lnSpc>
                <a:spcPct val="150000"/>
              </a:lnSpc>
              <a:buNone/>
            </a:pPr>
            <a:r>
              <a:rPr lang="fa-IR" sz="2000" dirty="0" smtClean="0">
                <a:solidFill>
                  <a:schemeClr val="tx1"/>
                </a:solidFill>
                <a:latin typeface="Times New Roman" panose="02020603050405020304" pitchFamily="18" charset="0"/>
                <a:cs typeface="B Nazanin" panose="00000400000000000000" pitchFamily="2" charset="-78"/>
              </a:rPr>
              <a:t> </a:t>
            </a:r>
          </a:p>
        </p:txBody>
      </p:sp>
    </p:spTree>
    <p:extLst>
      <p:ext uri="{BB962C8B-B14F-4D97-AF65-F5344CB8AC3E}">
        <p14:creationId xmlns:p14="http://schemas.microsoft.com/office/powerpoint/2010/main" val="39870192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معیارهای اعتبارسنجی براساس اطلاعات مجله </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b="1" dirty="0">
                <a:solidFill>
                  <a:srgbClr val="FF0000"/>
                </a:solidFill>
                <a:latin typeface="Times New Roman" panose="02020603050405020304" pitchFamily="18" charset="0"/>
                <a:cs typeface="B Nazanin" panose="00000400000000000000" pitchFamily="2" charset="-78"/>
              </a:rPr>
              <a:t>نرخ رد مقاله (</a:t>
            </a:r>
            <a:r>
              <a:rPr lang="en-US" sz="2000" b="1" dirty="0">
                <a:solidFill>
                  <a:srgbClr val="FF0000"/>
                </a:solidFill>
                <a:latin typeface="Times New Roman" panose="02020603050405020304" pitchFamily="18" charset="0"/>
                <a:cs typeface="B Nazanin" panose="00000400000000000000" pitchFamily="2" charset="-78"/>
              </a:rPr>
              <a:t>Rejection </a:t>
            </a:r>
            <a:r>
              <a:rPr lang="en-US" sz="2000" b="1" dirty="0" smtClean="0">
                <a:solidFill>
                  <a:srgbClr val="FF0000"/>
                </a:solidFill>
                <a:latin typeface="Times New Roman" panose="02020603050405020304" pitchFamily="18" charset="0"/>
                <a:cs typeface="B Nazanin" panose="00000400000000000000" pitchFamily="2" charset="-78"/>
              </a:rPr>
              <a:t>Rate</a:t>
            </a:r>
            <a:r>
              <a:rPr lang="fa-IR" sz="2000" b="1" dirty="0" smtClean="0">
                <a:solidFill>
                  <a:srgbClr val="FF0000"/>
                </a:solidFill>
                <a:latin typeface="Times New Roman" panose="02020603050405020304" pitchFamily="18" charset="0"/>
                <a:cs typeface="B Nazanin" panose="00000400000000000000" pitchFamily="2" charset="-78"/>
              </a:rPr>
              <a:t>) </a:t>
            </a:r>
          </a:p>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نرخ رد مقاله به درصد مقالاتی اشاره دارد که در فرایند داوری یک مجله رد می‌شوند. این نرخ نشان‌دهنده سخت‌گیری مجله در انتخاب مقالات است. مجلاتی با نرخ رد بالا معمولاً استانداردهای علمی بالایی دارند و تنها مقالات باکیفیت و دقت علمی بالا را منتشر می‌کنند</a:t>
            </a:r>
            <a:r>
              <a:rPr lang="fa-IR" sz="2000" dirty="0" smtClean="0">
                <a:solidFill>
                  <a:schemeClr val="tx1"/>
                </a:solidFill>
                <a:latin typeface="Times New Roman" panose="02020603050405020304" pitchFamily="18" charset="0"/>
                <a:cs typeface="B Nazanin" panose="00000400000000000000" pitchFamily="2" charset="-78"/>
              </a:rPr>
              <a:t>. </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در برخی مجلات معتبر، نرخ رد ممکن است تا 90٪ نیز برسد. این به معنای استانداردهای بسیار بالای مجله برای پذیرش مقالات است. پژوهشگرانی که موفق به انتشار مقاله در این نوع مجلات می‌شوند، می‌توانند از انتشار مقاله خود در یکی از معتبرترین منابع علمی اطمینان حاصل کنند.</a:t>
            </a:r>
            <a:endParaRPr lang="fa-IR" sz="2000" dirty="0" smtClean="0">
              <a:solidFill>
                <a:schemeClr val="tx1"/>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41939413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nchor="ctr">
            <a:noAutofit/>
          </a:bodyPr>
          <a:lstStyle/>
          <a:p>
            <a:pPr algn="r"/>
            <a:r>
              <a:rPr lang="fa-IR" sz="4400" b="1" dirty="0" smtClean="0">
                <a:solidFill>
                  <a:srgbClr val="002060"/>
                </a:solidFill>
                <a:latin typeface="Times New Roman" panose="02020603050405020304" pitchFamily="18" charset="0"/>
                <a:cs typeface="B Davat" panose="00000400000000000000" pitchFamily="2" charset="-78"/>
              </a:rPr>
              <a:t>معیارهای اعتبارسنجی براساس اطلاعات مجله </a:t>
            </a:r>
            <a:endParaRPr lang="en-US" sz="4400" b="1" dirty="0">
              <a:solidFill>
                <a:srgbClr val="002060"/>
              </a:solidFill>
              <a:latin typeface="Times New Roman" panose="02020603050405020304" pitchFamily="18" charset="0"/>
              <a:cs typeface="B Davat" panose="00000400000000000000" pitchFamily="2" charset="-78"/>
            </a:endParaRPr>
          </a:p>
        </p:txBody>
      </p:sp>
      <p:sp>
        <p:nvSpPr>
          <p:cNvPr id="3" name="Content Placeholder 2"/>
          <p:cNvSpPr>
            <a:spLocks noGrp="1"/>
          </p:cNvSpPr>
          <p:nvPr>
            <p:ph idx="1"/>
          </p:nvPr>
        </p:nvSpPr>
        <p:spPr>
          <a:xfrm>
            <a:off x="677334" y="1648496"/>
            <a:ext cx="8596668" cy="4932607"/>
          </a:xfrm>
        </p:spPr>
        <p:txBody>
          <a:bodyPr>
            <a:normAutofit/>
          </a:bodyPr>
          <a:lstStyle/>
          <a:p>
            <a:pPr marL="0" indent="0" algn="just">
              <a:lnSpc>
                <a:spcPct val="150000"/>
              </a:lnSpc>
              <a:buNone/>
            </a:pPr>
            <a:r>
              <a:rPr lang="fa-IR" sz="2000" b="1" dirty="0" smtClean="0">
                <a:solidFill>
                  <a:srgbClr val="FF0000"/>
                </a:solidFill>
                <a:latin typeface="Times New Roman" panose="02020603050405020304" pitchFamily="18" charset="0"/>
                <a:cs typeface="B Nazanin" panose="00000400000000000000" pitchFamily="2" charset="-78"/>
              </a:rPr>
              <a:t>تطابق موضوعی مقالات و حوزه موضوعی مجله </a:t>
            </a:r>
          </a:p>
          <a:p>
            <a:pPr marL="0" indent="0" algn="just">
              <a:lnSpc>
                <a:spcPct val="150000"/>
              </a:lnSpc>
              <a:buNone/>
            </a:pPr>
            <a:endParaRPr lang="fa-IR" sz="2000" dirty="0" smtClean="0">
              <a:solidFill>
                <a:schemeClr val="tx1"/>
              </a:solidFill>
              <a:latin typeface="Times New Roman" panose="02020603050405020304" pitchFamily="18" charset="0"/>
              <a:cs typeface="B Nazanin" panose="00000400000000000000" pitchFamily="2" charset="-78"/>
            </a:endParaRP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آیا مقالات چاپ شده در آرشیو مجله با حوزه موضوعی مجله هماهنگی دارند؟ مسلماً مجله‌ای که در زمینه سرطان فعالیت می‌کند نیازی به چاپ مقالات مربوط به توانبخشی ندارد مگر آنکه مقاله مورد نظر مستقیماً به حوزه سرطان مربوط باشد. </a:t>
            </a:r>
          </a:p>
          <a:p>
            <a:pPr marL="0" indent="0" algn="just">
              <a:lnSpc>
                <a:spcPct val="150000"/>
              </a:lnSpc>
              <a:buNone/>
            </a:pPr>
            <a:r>
              <a:rPr lang="fa-IR" sz="2000" dirty="0">
                <a:solidFill>
                  <a:schemeClr val="tx1"/>
                </a:solidFill>
                <a:latin typeface="Times New Roman" panose="02020603050405020304" pitchFamily="18" charset="0"/>
                <a:cs typeface="B Nazanin" panose="00000400000000000000" pitchFamily="2" charset="-78"/>
              </a:rPr>
              <a:t>	</a:t>
            </a:r>
            <a:r>
              <a:rPr lang="fa-IR" sz="2000" dirty="0" smtClean="0">
                <a:solidFill>
                  <a:schemeClr val="tx1"/>
                </a:solidFill>
                <a:latin typeface="Times New Roman" panose="02020603050405020304" pitchFamily="18" charset="0"/>
                <a:cs typeface="B Nazanin" panose="00000400000000000000" pitchFamily="2" charset="-78"/>
              </a:rPr>
              <a:t>مجلاتی که مقالات نامرتبط با اسکوپ معرفی شده در بخش مشخصات خود را چاپ می‌کند، از نظر ادیتوریال، داوری و مدیریت دچار مشکل بوده و قابل اطمینان نیست. </a:t>
            </a:r>
          </a:p>
        </p:txBody>
      </p:sp>
    </p:spTree>
    <p:extLst>
      <p:ext uri="{BB962C8B-B14F-4D97-AF65-F5344CB8AC3E}">
        <p14:creationId xmlns:p14="http://schemas.microsoft.com/office/powerpoint/2010/main" val="5403914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2974" r="650" b="12342"/>
          <a:stretch/>
        </p:blipFill>
        <p:spPr>
          <a:xfrm>
            <a:off x="0" y="-25401"/>
            <a:ext cx="12192000" cy="6915625"/>
          </a:xfrm>
        </p:spPr>
      </p:pic>
      <p:sp>
        <p:nvSpPr>
          <p:cNvPr id="7" name="Title 6"/>
          <p:cNvSpPr>
            <a:spLocks noGrp="1"/>
          </p:cNvSpPr>
          <p:nvPr>
            <p:ph type="title"/>
          </p:nvPr>
        </p:nvSpPr>
        <p:spPr>
          <a:xfrm>
            <a:off x="3242734" y="647700"/>
            <a:ext cx="8596668" cy="1320800"/>
          </a:xfrm>
        </p:spPr>
        <p:txBody>
          <a:bodyPr>
            <a:normAutofit/>
          </a:bodyPr>
          <a:lstStyle/>
          <a:p>
            <a:pPr algn="r"/>
            <a:r>
              <a:rPr lang="fa-IR" sz="6000" b="1" dirty="0" smtClean="0">
                <a:solidFill>
                  <a:srgbClr val="FFFF00"/>
                </a:solidFill>
                <a:effectLst>
                  <a:outerShdw blurRad="38100" dist="38100" dir="2700000" algn="tl">
                    <a:srgbClr val="000000">
                      <a:alpha val="43137"/>
                    </a:srgbClr>
                  </a:outerShdw>
                </a:effectLst>
                <a:cs typeface="B Davat" panose="00000400000000000000" pitchFamily="2" charset="-78"/>
              </a:rPr>
              <a:t>با تشکر از صبر و توجه شما </a:t>
            </a:r>
            <a:endParaRPr lang="fa-IR" sz="6000" b="1" dirty="0">
              <a:solidFill>
                <a:srgbClr val="FFFF00"/>
              </a:solidFill>
              <a:effectLst>
                <a:outerShdw blurRad="38100" dist="38100" dir="2700000" algn="tl">
                  <a:srgbClr val="000000">
                    <a:alpha val="43137"/>
                  </a:srgbClr>
                </a:outerShdw>
              </a:effectLst>
              <a:cs typeface="B Davat" panose="00000400000000000000" pitchFamily="2" charset="-78"/>
            </a:endParaRPr>
          </a:p>
        </p:txBody>
      </p:sp>
    </p:spTree>
    <p:extLst>
      <p:ext uri="{BB962C8B-B14F-4D97-AF65-F5344CB8AC3E}">
        <p14:creationId xmlns:p14="http://schemas.microsoft.com/office/powerpoint/2010/main" val="43269241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3860</TotalTime>
  <Words>1106</Words>
  <Application>Microsoft Office PowerPoint</Application>
  <PresentationFormat>Widescreen</PresentationFormat>
  <Paragraphs>337</Paragraphs>
  <Slides>97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97</vt:i4>
      </vt:variant>
    </vt:vector>
  </HeadingPairs>
  <TitlesOfParts>
    <vt:vector size="106" baseType="lpstr">
      <vt:lpstr>Arial</vt:lpstr>
      <vt:lpstr>B Davat</vt:lpstr>
      <vt:lpstr>B Nazanin</vt:lpstr>
      <vt:lpstr>Tahoma</vt:lpstr>
      <vt:lpstr>Times New Roman</vt:lpstr>
      <vt:lpstr>Trebuchet MS</vt:lpstr>
      <vt:lpstr>Wingdings</vt:lpstr>
      <vt:lpstr>Wingdings 3</vt:lpstr>
      <vt:lpstr>Facet</vt:lpstr>
      <vt:lpstr>انتخاب مجلات معتبر</vt:lpstr>
      <vt:lpstr>دسته بندی مجلات از نظر اعتبار</vt:lpstr>
      <vt:lpstr>مجلات معتبر و مورد تائید وزارت علوم</vt:lpstr>
      <vt:lpstr>مجلات نامعتبر</vt:lpstr>
      <vt:lpstr>مجلات جعلی</vt:lpstr>
      <vt:lpstr>اعتبارسنجی مجلات </vt:lpstr>
      <vt:lpstr>پایگاه‌های ارائه دهنده لیست مجلات معتبر</vt:lpstr>
      <vt:lpstr>ISI: Institute for Scientific Information</vt:lpstr>
      <vt:lpstr>JCR: Journal Citation report </vt:lpstr>
      <vt:lpstr>فرآیند انتخاب مجلات برای JCR</vt:lpstr>
      <vt:lpstr>فرآیند انتخاب مجلات برای JCR</vt:lpstr>
      <vt:lpstr>جستجوی مجلات JCR</vt:lpstr>
      <vt:lpstr>مرور مجلات JCR</vt:lpstr>
      <vt:lpstr>اطلاعات مجله در JCR</vt:lpstr>
      <vt:lpstr>عملکرد مجله درJCR</vt:lpstr>
      <vt:lpstr>سابقه رتبه بندی مجله JCR</vt:lpstr>
      <vt:lpstr>وضعیت دسترسی مجله درJCR</vt:lpstr>
      <vt:lpstr>MJL: Master Journal List</vt:lpstr>
      <vt:lpstr>جستجوی مجلات MJL</vt:lpstr>
      <vt:lpstr>اطلاعات مجله در MJL</vt:lpstr>
      <vt:lpstr>مقایسه JCR و MJL</vt:lpstr>
      <vt:lpstr>Pubmed </vt:lpstr>
      <vt:lpstr>جستجوی مجلات پابمد</vt:lpstr>
      <vt:lpstr>مرور موضوعی در لیست مجلات پابمد</vt:lpstr>
      <vt:lpstr>مرور موضوعی در لیست مجلات پابمد</vt:lpstr>
      <vt:lpstr>صفحه نتایج جستجوی مجلات پابمد</vt:lpstr>
      <vt:lpstr>اطلاعات مجله در پابمد</vt:lpstr>
      <vt:lpstr>Scopus </vt:lpstr>
      <vt:lpstr>Scopus </vt:lpstr>
      <vt:lpstr>جستجو در لیست مجلات اسکوپوس</vt:lpstr>
      <vt:lpstr>اطلاعات مجله در اسکوپوس</vt:lpstr>
      <vt:lpstr>SCImago Journal Rank</vt:lpstr>
      <vt:lpstr>SCImago Journal Rank</vt:lpstr>
      <vt:lpstr>تفاوت رتبه‌بندی سایمگو با دیگر نظام‌های رتبه‌بندی</vt:lpstr>
      <vt:lpstr>مراحل رتبه‌بندی مجلات در نظام سایمگو</vt:lpstr>
      <vt:lpstr>مزایا ی نظام رتبه‌بندی سایمگو</vt:lpstr>
      <vt:lpstr>محدودیت‌های نظام رتبه‌بندی سایمگو</vt:lpstr>
      <vt:lpstr>فهرست مجلات معتبر در سایمگو </vt:lpstr>
      <vt:lpstr>شاخص‌های ارزیابی متنوع مجلات در سایمگو</vt:lpstr>
      <vt:lpstr>شاخص‌های ارزیابی متنوع مجلات در سایمگو</vt:lpstr>
      <vt:lpstr>مؤسسه استنادی و پایش علوم و فناوری جهان اسلام ISC </vt:lpstr>
      <vt:lpstr>مجلات ISC</vt:lpstr>
      <vt:lpstr>صفحه جستجوی ISC</vt:lpstr>
      <vt:lpstr>صفحه نتایج جستجوی مجلات ISC</vt:lpstr>
      <vt:lpstr>صفحه اطلاعات مجله ISC</vt:lpstr>
      <vt:lpstr>تفاوت ISI با ISC </vt:lpstr>
      <vt:lpstr>تفاوت ISI با ISC </vt:lpstr>
      <vt:lpstr>تفاوت ISI با ISC </vt:lpstr>
      <vt:lpstr>پرتال نشریات علمی وزارت علوم، تحقیقات و فناوری </vt:lpstr>
      <vt:lpstr>جستجو در نشریات علمی وزارت علوم، تحقیقات و فناوری </vt:lpstr>
      <vt:lpstr>مرور نشریات علمی وزارت علوم، تحقیقات و فناوری </vt:lpstr>
      <vt:lpstr>صفحه اطلاعات مجله ISC</vt:lpstr>
      <vt:lpstr>سامانه منبع یاب وزارت بهداشت </vt:lpstr>
      <vt:lpstr>سامانه منبع یاب وزارت بهداشت </vt:lpstr>
      <vt:lpstr>سامانه منبع یاب وزارت بهداشت </vt:lpstr>
      <vt:lpstr>اطلاعات مجله در سامانه منبع یاب وزارت بهداشت </vt:lpstr>
      <vt:lpstr>شاخص‌های علم‌سنجی</vt:lpstr>
      <vt:lpstr>شاخص‌های علم‌سنجی</vt:lpstr>
      <vt:lpstr>شاخص‌های علم‌سنجی جهت اعتبارسنجی مجلات</vt:lpstr>
      <vt:lpstr>شاخصIF</vt:lpstr>
      <vt:lpstr>شاخصIF</vt:lpstr>
      <vt:lpstr>شاخصIF</vt:lpstr>
      <vt:lpstr>نقاط قوت ضریب تأثیر</vt:lpstr>
      <vt:lpstr>نقاط ضعف ضریب تأثیر</vt:lpstr>
      <vt:lpstr>شاخص Cite Score</vt:lpstr>
      <vt:lpstr>شاخص Cite Score</vt:lpstr>
      <vt:lpstr>شاخص Cite Score</vt:lpstr>
      <vt:lpstr>تفاوت شاخص IF و Cite Score</vt:lpstr>
      <vt:lpstr>تفاوت شاخص IF و Cite Score</vt:lpstr>
      <vt:lpstr>شاخص SJR</vt:lpstr>
      <vt:lpstr>شاخص SJR</vt:lpstr>
      <vt:lpstr>تفاوتSJR  و Impact Factor</vt:lpstr>
      <vt:lpstr>چارک Quartile</vt:lpstr>
      <vt:lpstr>چارک Quartile</vt:lpstr>
      <vt:lpstr>چارک Quartile</vt:lpstr>
      <vt:lpstr>چارک Quartile</vt:lpstr>
      <vt:lpstr>چارک Quartile</vt:lpstr>
      <vt:lpstr>شاخص H-Index</vt:lpstr>
      <vt:lpstr>شاخص H-Index</vt:lpstr>
      <vt:lpstr>نقاط ضعف شاخص H-Index</vt:lpstr>
      <vt:lpstr>شاخص IPP</vt:lpstr>
      <vt:lpstr>شاخص SNIP</vt:lpstr>
      <vt:lpstr>شاخص SNIP</vt:lpstr>
      <vt:lpstr>شاخص SNIP</vt:lpstr>
      <vt:lpstr>شاخص Eigenfactor</vt:lpstr>
      <vt:lpstr>شاخص Eigenfactor</vt:lpstr>
      <vt:lpstr>شاخص نیمه عمر مجلات</vt:lpstr>
      <vt:lpstr>شاخص نیمه عمر مجلات</vt:lpstr>
      <vt:lpstr>شاخص فوریت مجله </vt:lpstr>
      <vt:lpstr>معیارهای اعتبارسنجی براساس اطلاعات مجله </vt:lpstr>
      <vt:lpstr>معیارهای اعتبارسنجی براساس اطلاعات مجله </vt:lpstr>
      <vt:lpstr>معیارهای اعتبارسنجی براساس اطلاعات مجله </vt:lpstr>
      <vt:lpstr>معیارهای اعتبارسنجی براساس اطلاعات مجله </vt:lpstr>
      <vt:lpstr>معیارهای اعتبارسنجی براساس اطلاعات مجله </vt:lpstr>
      <vt:lpstr>معیارهای اعتبارسنجی براساس اطلاعات مجله </vt:lpstr>
      <vt:lpstr>معیارهای اعتبارسنجی براساس اطلاعات مجله </vt:lpstr>
      <vt:lpstr>با تشکر از صبر و توجه شما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آشنایی با روش‌های اعتبارسنجی مجلات</dc:title>
  <dc:creator>Windows User</dc:creator>
  <cp:lastModifiedBy>noor</cp:lastModifiedBy>
  <cp:revision>331</cp:revision>
  <dcterms:created xsi:type="dcterms:W3CDTF">2024-12-01T07:14:17Z</dcterms:created>
  <dcterms:modified xsi:type="dcterms:W3CDTF">2025-09-29T08:32:20Z</dcterms:modified>
</cp:coreProperties>
</file>